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5D413-72C4-4CF0-A7F8-5E0ED2145B22}" type="datetimeFigureOut">
              <a:rPr lang="en-GB" smtClean="0"/>
              <a:pPr/>
              <a:t>10/10/2013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8B1BF7E-ECEA-4CBA-AF26-45CA2F47F77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5D413-72C4-4CF0-A7F8-5E0ED2145B22}" type="datetimeFigureOut">
              <a:rPr lang="en-GB" smtClean="0"/>
              <a:pPr/>
              <a:t>10/10/2013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1BF7E-ECEA-4CBA-AF26-45CA2F47F77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800201"/>
          </a:xfrm>
        </p:spPr>
        <p:txBody>
          <a:bodyPr>
            <a:normAutofit/>
          </a:bodyPr>
          <a:lstStyle/>
          <a:p>
            <a:r>
              <a:rPr lang="en-GB" b="1" dirty="0" smtClean="0">
                <a:latin typeface="Arial" pitchFamily="34" charset="0"/>
                <a:cs typeface="Arial" pitchFamily="34" charset="0"/>
              </a:rPr>
              <a:t>Where are we going?</a:t>
            </a:r>
            <a:endParaRPr lang="en-GB" b="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endParaRPr lang="en-GB" sz="4800" dirty="0" smtClean="0">
              <a:latin typeface="Arial" pitchFamily="34" charset="0"/>
              <a:cs typeface="Arial" pitchFamily="34" charset="0"/>
            </a:endParaRPr>
          </a:p>
          <a:p>
            <a:endParaRPr lang="en-GB" sz="4800" dirty="0">
              <a:latin typeface="Arial" pitchFamily="34" charset="0"/>
              <a:cs typeface="Arial" pitchFamily="34" charset="0"/>
            </a:endParaRPr>
          </a:p>
        </p:txBody>
      </p:sp>
      <p:pic>
        <p:nvPicPr>
          <p:cNvPr id="1027" name="Picture 3" descr="C:\Users\glebeman16\Desktop\imgres.jpg"/>
          <p:cNvPicPr>
            <a:picLocks noChangeAspect="1" noChangeArrowheads="1"/>
          </p:cNvPicPr>
          <p:nvPr/>
        </p:nvPicPr>
        <p:blipFill>
          <a:blip r:embed="rId2" cstate="print"/>
          <a:srcRect/>
          <a:stretch>
            <a:fillRect/>
          </a:stretch>
        </p:blipFill>
        <p:spPr bwMode="auto">
          <a:xfrm>
            <a:off x="1115616" y="2564904"/>
            <a:ext cx="6624736" cy="33843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Where are we going?</a:t>
            </a:r>
            <a:endParaRPr lang="en-GB" b="1" dirty="0"/>
          </a:p>
        </p:txBody>
      </p:sp>
      <p:sp>
        <p:nvSpPr>
          <p:cNvPr id="3" name="Content Placeholder 2"/>
          <p:cNvSpPr>
            <a:spLocks noGrp="1"/>
          </p:cNvSpPr>
          <p:nvPr>
            <p:ph idx="1"/>
          </p:nvPr>
        </p:nvSpPr>
        <p:spPr/>
        <p:txBody>
          <a:bodyPr>
            <a:normAutofit lnSpcReduction="10000"/>
          </a:bodyPr>
          <a:lstStyle/>
          <a:p>
            <a:pPr lvl="0">
              <a:buNone/>
            </a:pPr>
            <a:r>
              <a:rPr lang="en-GB" dirty="0" smtClean="0"/>
              <a:t>    </a:t>
            </a:r>
          </a:p>
          <a:p>
            <a:pPr lvl="0">
              <a:buNone/>
            </a:pPr>
            <a:endParaRPr lang="en-GB" dirty="0"/>
          </a:p>
          <a:p>
            <a:pPr lvl="0">
              <a:buNone/>
            </a:pPr>
            <a:r>
              <a:rPr lang="en-GB" dirty="0" smtClean="0"/>
              <a:t>   </a:t>
            </a:r>
          </a:p>
          <a:p>
            <a:pPr lvl="0">
              <a:buNone/>
            </a:pPr>
            <a:r>
              <a:rPr lang="en-GB" dirty="0"/>
              <a:t> </a:t>
            </a:r>
            <a:r>
              <a:rPr lang="en-GB" dirty="0" smtClean="0"/>
              <a:t>   </a:t>
            </a:r>
            <a:r>
              <a:rPr lang="en-GB" dirty="0" smtClean="0">
                <a:latin typeface="Arial" pitchFamily="34" charset="0"/>
                <a:cs typeface="Arial" pitchFamily="34" charset="0"/>
              </a:rPr>
              <a:t>The </a:t>
            </a:r>
            <a:r>
              <a:rPr lang="en-GB" dirty="0">
                <a:latin typeface="Arial" pitchFamily="34" charset="0"/>
                <a:cs typeface="Arial" pitchFamily="34" charset="0"/>
              </a:rPr>
              <a:t>story has more than a happy ending. We can look forward to the day when we shall be all together with God. </a:t>
            </a:r>
          </a:p>
          <a:p>
            <a:pPr>
              <a:buNone/>
            </a:pPr>
            <a:r>
              <a:rPr lang="en-GB" dirty="0">
                <a:latin typeface="Arial" pitchFamily="34" charset="0"/>
                <a:cs typeface="Arial" pitchFamily="34" charset="0"/>
              </a:rPr>
              <a:t> </a:t>
            </a:r>
            <a:r>
              <a:rPr lang="en-GB" dirty="0" smtClean="0">
                <a:latin typeface="Arial" pitchFamily="34" charset="0"/>
                <a:cs typeface="Arial" pitchFamily="34" charset="0"/>
              </a:rPr>
              <a:t>   We </a:t>
            </a:r>
            <a:r>
              <a:rPr lang="en-GB" dirty="0">
                <a:latin typeface="Arial" pitchFamily="34" charset="0"/>
                <a:cs typeface="Arial" pitchFamily="34" charset="0"/>
              </a:rPr>
              <a:t>live in the day of grace and we must live in a way that is worthy of our place in front of the lamb</a:t>
            </a:r>
            <a:r>
              <a:rPr lang="en-GB" dirty="0"/>
              <a:t>. </a:t>
            </a:r>
          </a:p>
        </p:txBody>
      </p:sp>
      <p:pic>
        <p:nvPicPr>
          <p:cNvPr id="2050" name="Picture 2" descr="C:\Users\glebeman16\Desktop\imgres.jpg"/>
          <p:cNvPicPr>
            <a:picLocks noChangeAspect="1" noChangeArrowheads="1"/>
          </p:cNvPicPr>
          <p:nvPr/>
        </p:nvPicPr>
        <p:blipFill>
          <a:blip r:embed="rId2" cstate="print"/>
          <a:srcRect/>
          <a:stretch>
            <a:fillRect/>
          </a:stretch>
        </p:blipFill>
        <p:spPr bwMode="auto">
          <a:xfrm>
            <a:off x="1979712" y="1340768"/>
            <a:ext cx="4608512" cy="1800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Arial" pitchFamily="34" charset="0"/>
                <a:cs typeface="Arial" pitchFamily="34" charset="0"/>
              </a:rPr>
              <a:t>Divine Paternity/Divine Majesty </a:t>
            </a:r>
            <a:endParaRPr lang="en-GB"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buNone/>
            </a:pPr>
            <a:r>
              <a:rPr lang="en-GB" dirty="0" smtClean="0"/>
              <a:t>    </a:t>
            </a:r>
            <a:r>
              <a:rPr lang="en-GB" sz="3500" dirty="0" smtClean="0">
                <a:latin typeface="Arial" pitchFamily="34" charset="0"/>
                <a:cs typeface="Arial" pitchFamily="34" charset="0"/>
              </a:rPr>
              <a:t>Our Father in Heaven (Matt. 6:9).</a:t>
            </a:r>
          </a:p>
          <a:p>
            <a:pPr>
              <a:buNone/>
            </a:pPr>
            <a:r>
              <a:rPr lang="en-GB" sz="3500" dirty="0">
                <a:latin typeface="Arial" pitchFamily="34" charset="0"/>
                <a:cs typeface="Arial" pitchFamily="34" charset="0"/>
              </a:rPr>
              <a:t> </a:t>
            </a:r>
            <a:r>
              <a:rPr lang="en-GB" sz="3500" dirty="0" smtClean="0">
                <a:latin typeface="Arial" pitchFamily="34" charset="0"/>
                <a:cs typeface="Arial" pitchFamily="34" charset="0"/>
              </a:rPr>
              <a:t>  -Loving paternity.</a:t>
            </a:r>
          </a:p>
          <a:p>
            <a:pPr lvl="0">
              <a:buNone/>
            </a:pPr>
            <a:r>
              <a:rPr lang="en-GB" sz="3500" dirty="0">
                <a:latin typeface="Arial" pitchFamily="34" charset="0"/>
                <a:cs typeface="Arial" pitchFamily="34" charset="0"/>
              </a:rPr>
              <a:t> </a:t>
            </a:r>
            <a:r>
              <a:rPr lang="en-GB" sz="3500" dirty="0" smtClean="0">
                <a:latin typeface="Arial" pitchFamily="34" charset="0"/>
                <a:cs typeface="Arial" pitchFamily="34" charset="0"/>
              </a:rPr>
              <a:t>  -Infinite majesty. </a:t>
            </a:r>
          </a:p>
          <a:p>
            <a:pPr lvl="0">
              <a:buNone/>
            </a:pPr>
            <a:r>
              <a:rPr lang="en-GB" sz="3500" dirty="0" smtClean="0">
                <a:latin typeface="Arial" pitchFamily="34" charset="0"/>
                <a:cs typeface="Arial" pitchFamily="34" charset="0"/>
              </a:rPr>
              <a:t>   The </a:t>
            </a:r>
            <a:r>
              <a:rPr lang="en-GB" sz="3500" dirty="0">
                <a:latin typeface="Arial" pitchFamily="34" charset="0"/>
                <a:cs typeface="Arial" pitchFamily="34" charset="0"/>
              </a:rPr>
              <a:t>prophet Isaiah </a:t>
            </a:r>
            <a:r>
              <a:rPr lang="en-GB" sz="3500" dirty="0" smtClean="0">
                <a:latin typeface="Arial" pitchFamily="34" charset="0"/>
                <a:cs typeface="Arial" pitchFamily="34" charset="0"/>
              </a:rPr>
              <a:t>says </a:t>
            </a:r>
            <a:r>
              <a:rPr lang="en-GB" sz="3500" dirty="0">
                <a:latin typeface="Arial" pitchFamily="34" charset="0"/>
                <a:cs typeface="Arial" pitchFamily="34" charset="0"/>
              </a:rPr>
              <a:t>he is </a:t>
            </a:r>
            <a:r>
              <a:rPr lang="en-GB" sz="3500" i="1" dirty="0">
                <a:latin typeface="Arial" pitchFamily="34" charset="0"/>
                <a:cs typeface="Arial" pitchFamily="34" charset="0"/>
              </a:rPr>
              <a:t>‘the high and lofty one who inhabits eternity, whose name is holy</a:t>
            </a:r>
            <a:r>
              <a:rPr lang="en-GB" sz="3500" i="1" dirty="0" smtClean="0">
                <a:latin typeface="Arial" pitchFamily="34" charset="0"/>
                <a:cs typeface="Arial" pitchFamily="34" charset="0"/>
              </a:rPr>
              <a:t>’</a:t>
            </a:r>
            <a:r>
              <a:rPr lang="en-GB" sz="3500" dirty="0" smtClean="0">
                <a:latin typeface="Arial" pitchFamily="34" charset="0"/>
                <a:cs typeface="Arial" pitchFamily="34" charset="0"/>
              </a:rPr>
              <a:t>.(Is.57:15)     </a:t>
            </a:r>
            <a:endParaRPr lang="en-GB" sz="3500" dirty="0">
              <a:latin typeface="Arial" pitchFamily="34" charset="0"/>
              <a:cs typeface="Arial" pitchFamily="34" charset="0"/>
            </a:endParaRPr>
          </a:p>
          <a:p>
            <a:pPr>
              <a:buNone/>
            </a:pPr>
            <a:r>
              <a:rPr lang="en-GB" sz="4000" dirty="0" smtClean="0">
                <a:latin typeface="Arial" pitchFamily="34" charset="0"/>
                <a:cs typeface="Arial" pitchFamily="34" charset="0"/>
              </a:rPr>
              <a:t>  </a:t>
            </a:r>
            <a:endParaRPr lang="en-GB" sz="4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itchFamily="34" charset="0"/>
                <a:cs typeface="Arial" pitchFamily="34" charset="0"/>
              </a:rPr>
              <a:t>Divine Community 1</a:t>
            </a:r>
            <a:endParaRPr lang="en-GB" b="1" dirty="0">
              <a:latin typeface="Arial" pitchFamily="34" charset="0"/>
              <a:cs typeface="Arial" pitchFamily="34" charset="0"/>
            </a:endParaRPr>
          </a:p>
        </p:txBody>
      </p:sp>
      <p:sp>
        <p:nvSpPr>
          <p:cNvPr id="3" name="Content Placeholder 2"/>
          <p:cNvSpPr>
            <a:spLocks noGrp="1"/>
          </p:cNvSpPr>
          <p:nvPr>
            <p:ph idx="1"/>
          </p:nvPr>
        </p:nvSpPr>
        <p:spPr>
          <a:xfrm>
            <a:off x="395536" y="1340768"/>
            <a:ext cx="8229600" cy="4353347"/>
          </a:xfrm>
        </p:spPr>
        <p:txBody>
          <a:bodyPr>
            <a:normAutofit fontScale="70000" lnSpcReduction="20000"/>
          </a:bodyPr>
          <a:lstStyle/>
          <a:p>
            <a:pPr>
              <a:buNone/>
            </a:pPr>
            <a:r>
              <a:rPr lang="en-GB" sz="4000" dirty="0" smtClean="0">
                <a:latin typeface="Arial" pitchFamily="34" charset="0"/>
                <a:cs typeface="Arial" pitchFamily="34" charset="0"/>
              </a:rPr>
              <a:t>   </a:t>
            </a:r>
          </a:p>
          <a:p>
            <a:pPr>
              <a:buNone/>
            </a:pPr>
            <a:r>
              <a:rPr lang="en-GB" sz="4000" dirty="0" smtClean="0">
                <a:latin typeface="Arial" pitchFamily="34" charset="0"/>
                <a:cs typeface="Arial" pitchFamily="34" charset="0"/>
              </a:rPr>
              <a:t>   </a:t>
            </a:r>
          </a:p>
          <a:p>
            <a:pPr>
              <a:buNone/>
            </a:pPr>
            <a:r>
              <a:rPr lang="en-GB" sz="4000" dirty="0" smtClean="0">
                <a:latin typeface="Arial" pitchFamily="34" charset="0"/>
                <a:cs typeface="Arial" pitchFamily="34" charset="0"/>
              </a:rPr>
              <a:t> </a:t>
            </a:r>
          </a:p>
          <a:p>
            <a:pPr>
              <a:buNone/>
            </a:pPr>
            <a:r>
              <a:rPr lang="en-GB" sz="4000" dirty="0" smtClean="0">
                <a:latin typeface="Arial" pitchFamily="34" charset="0"/>
                <a:cs typeface="Arial" pitchFamily="34" charset="0"/>
              </a:rPr>
              <a:t>  </a:t>
            </a:r>
          </a:p>
          <a:p>
            <a:pPr>
              <a:buNone/>
            </a:pPr>
            <a:r>
              <a:rPr lang="en-GB" sz="4000" dirty="0">
                <a:latin typeface="Arial" pitchFamily="34" charset="0"/>
                <a:cs typeface="Arial" pitchFamily="34" charset="0"/>
              </a:rPr>
              <a:t> </a:t>
            </a:r>
            <a:r>
              <a:rPr lang="en-GB" sz="4000" dirty="0" smtClean="0">
                <a:latin typeface="Arial" pitchFamily="34" charset="0"/>
                <a:cs typeface="Arial" pitchFamily="34" charset="0"/>
              </a:rPr>
              <a:t>  </a:t>
            </a:r>
          </a:p>
          <a:p>
            <a:pPr>
              <a:buNone/>
            </a:pPr>
            <a:endParaRPr lang="en-GB" sz="4000" dirty="0">
              <a:latin typeface="Arial" pitchFamily="34" charset="0"/>
              <a:cs typeface="Arial" pitchFamily="34" charset="0"/>
            </a:endParaRPr>
          </a:p>
          <a:p>
            <a:pPr>
              <a:buNone/>
            </a:pPr>
            <a:r>
              <a:rPr lang="en-GB" sz="4000" dirty="0" smtClean="0">
                <a:latin typeface="Arial" pitchFamily="34" charset="0"/>
                <a:cs typeface="Arial" pitchFamily="34" charset="0"/>
              </a:rPr>
              <a:t>   </a:t>
            </a:r>
          </a:p>
          <a:p>
            <a:pPr>
              <a:buNone/>
            </a:pPr>
            <a:r>
              <a:rPr lang="en-GB" sz="4000" dirty="0">
                <a:latin typeface="Arial" pitchFamily="34" charset="0"/>
                <a:cs typeface="Arial" pitchFamily="34" charset="0"/>
              </a:rPr>
              <a:t> </a:t>
            </a:r>
            <a:r>
              <a:rPr lang="en-GB" sz="4000" dirty="0" smtClean="0">
                <a:latin typeface="Arial" pitchFamily="34" charset="0"/>
                <a:cs typeface="Arial" pitchFamily="34" charset="0"/>
              </a:rPr>
              <a:t>   The </a:t>
            </a:r>
            <a:r>
              <a:rPr lang="en-GB" sz="4000" dirty="0">
                <a:latin typeface="Arial" pitchFamily="34" charset="0"/>
                <a:cs typeface="Arial" pitchFamily="34" charset="0"/>
              </a:rPr>
              <a:t>Church is described in the Bible as the family of God. </a:t>
            </a:r>
            <a:endParaRPr lang="en-GB" sz="4000" dirty="0" smtClean="0">
              <a:latin typeface="Arial" pitchFamily="34" charset="0"/>
              <a:cs typeface="Arial" pitchFamily="34" charset="0"/>
            </a:endParaRPr>
          </a:p>
          <a:p>
            <a:pPr algn="just">
              <a:buNone/>
            </a:pPr>
            <a:r>
              <a:rPr lang="en-GB" sz="4000" dirty="0">
                <a:latin typeface="Arial" pitchFamily="34" charset="0"/>
                <a:cs typeface="Arial" pitchFamily="34" charset="0"/>
              </a:rPr>
              <a:t> </a:t>
            </a:r>
            <a:r>
              <a:rPr lang="en-GB" sz="4000" dirty="0" smtClean="0">
                <a:latin typeface="Arial" pitchFamily="34" charset="0"/>
                <a:cs typeface="Arial" pitchFamily="34" charset="0"/>
              </a:rPr>
              <a:t>  </a:t>
            </a:r>
            <a:endParaRPr lang="en-GB" sz="4000" dirty="0">
              <a:latin typeface="Arial" pitchFamily="34" charset="0"/>
              <a:cs typeface="Arial" pitchFamily="34" charset="0"/>
            </a:endParaRPr>
          </a:p>
        </p:txBody>
      </p:sp>
      <p:pic>
        <p:nvPicPr>
          <p:cNvPr id="5" name="Picture 4" descr="20120401_1939.jpg"/>
          <p:cNvPicPr>
            <a:picLocks noChangeAspect="1"/>
          </p:cNvPicPr>
          <p:nvPr/>
        </p:nvPicPr>
        <p:blipFill>
          <a:blip r:embed="rId2" cstate="print"/>
          <a:stretch>
            <a:fillRect/>
          </a:stretch>
        </p:blipFill>
        <p:spPr>
          <a:xfrm>
            <a:off x="1259632" y="1268760"/>
            <a:ext cx="6624736" cy="288032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itchFamily="34" charset="0"/>
                <a:cs typeface="Arial" pitchFamily="34" charset="0"/>
              </a:rPr>
              <a:t>Divine Community 2</a:t>
            </a:r>
            <a:endParaRPr lang="en-GB" b="1" dirty="0"/>
          </a:p>
        </p:txBody>
      </p:sp>
      <p:sp>
        <p:nvSpPr>
          <p:cNvPr id="3" name="Content Placeholder 2"/>
          <p:cNvSpPr>
            <a:spLocks noGrp="1"/>
          </p:cNvSpPr>
          <p:nvPr>
            <p:ph idx="1"/>
          </p:nvPr>
        </p:nvSpPr>
        <p:spPr/>
        <p:txBody>
          <a:bodyPr>
            <a:normAutofit fontScale="92500"/>
          </a:bodyPr>
          <a:lstStyle/>
          <a:p>
            <a:pPr>
              <a:buNone/>
            </a:pPr>
            <a:r>
              <a:rPr lang="en-GB" dirty="0" smtClean="0">
                <a:latin typeface="Arial" pitchFamily="34" charset="0"/>
                <a:cs typeface="Arial" pitchFamily="34" charset="0"/>
              </a:rPr>
              <a:t>   </a:t>
            </a:r>
          </a:p>
          <a:p>
            <a:pPr algn="just">
              <a:buNone/>
            </a:pPr>
            <a:r>
              <a:rPr lang="en-GB" dirty="0" smtClean="0">
                <a:latin typeface="Arial" pitchFamily="34" charset="0"/>
                <a:cs typeface="Arial" pitchFamily="34" charset="0"/>
              </a:rPr>
              <a:t>   Paul teaches in: </a:t>
            </a:r>
          </a:p>
          <a:p>
            <a:pPr algn="just">
              <a:buNone/>
            </a:pPr>
            <a:r>
              <a:rPr lang="en-GB" dirty="0">
                <a:latin typeface="Arial" pitchFamily="34" charset="0"/>
                <a:cs typeface="Arial" pitchFamily="34" charset="0"/>
              </a:rPr>
              <a:t> </a:t>
            </a:r>
            <a:r>
              <a:rPr lang="en-GB" dirty="0" smtClean="0">
                <a:latin typeface="Arial" pitchFamily="34" charset="0"/>
                <a:cs typeface="Arial" pitchFamily="34" charset="0"/>
              </a:rPr>
              <a:t>  </a:t>
            </a:r>
            <a:r>
              <a:rPr lang="en-GB" b="1" dirty="0" smtClean="0">
                <a:latin typeface="Arial" pitchFamily="34" charset="0"/>
                <a:cs typeface="Arial" pitchFamily="34" charset="0"/>
              </a:rPr>
              <a:t>Galatians 6:10</a:t>
            </a:r>
            <a:r>
              <a:rPr lang="en-GB" dirty="0" smtClean="0">
                <a:latin typeface="Arial" pitchFamily="34" charset="0"/>
                <a:cs typeface="Arial" pitchFamily="34" charset="0"/>
              </a:rPr>
              <a:t>, </a:t>
            </a:r>
            <a:r>
              <a:rPr lang="en-GB" i="1" dirty="0" smtClean="0">
                <a:latin typeface="Arial" pitchFamily="34" charset="0"/>
                <a:cs typeface="Arial" pitchFamily="34" charset="0"/>
              </a:rPr>
              <a:t>‘Let us do good to all people, especially to those who belong to the family of believers</a:t>
            </a:r>
            <a:r>
              <a:rPr lang="en-GB" b="1" i="1" dirty="0" smtClean="0">
                <a:latin typeface="Arial" pitchFamily="34" charset="0"/>
                <a:cs typeface="Arial" pitchFamily="34" charset="0"/>
              </a:rPr>
              <a:t>’</a:t>
            </a:r>
            <a:r>
              <a:rPr lang="en-GB" dirty="0" smtClean="0">
                <a:latin typeface="Arial" pitchFamily="34" charset="0"/>
                <a:cs typeface="Arial" pitchFamily="34" charset="0"/>
              </a:rPr>
              <a:t> and in </a:t>
            </a:r>
          </a:p>
          <a:p>
            <a:pPr algn="just">
              <a:buNone/>
            </a:pPr>
            <a:r>
              <a:rPr lang="en-GB" dirty="0">
                <a:latin typeface="Arial" pitchFamily="34" charset="0"/>
                <a:cs typeface="Arial" pitchFamily="34" charset="0"/>
              </a:rPr>
              <a:t> </a:t>
            </a:r>
            <a:r>
              <a:rPr lang="en-GB" dirty="0" smtClean="0">
                <a:latin typeface="Arial" pitchFamily="34" charset="0"/>
                <a:cs typeface="Arial" pitchFamily="34" charset="0"/>
              </a:rPr>
              <a:t>  </a:t>
            </a:r>
            <a:r>
              <a:rPr lang="en-GB" b="1" dirty="0" smtClean="0">
                <a:latin typeface="Arial" pitchFamily="34" charset="0"/>
                <a:cs typeface="Arial" pitchFamily="34" charset="0"/>
              </a:rPr>
              <a:t>1 Timothy 3:15 </a:t>
            </a:r>
            <a:r>
              <a:rPr lang="en-GB" dirty="0" smtClean="0">
                <a:latin typeface="Arial" pitchFamily="34" charset="0"/>
                <a:cs typeface="Arial" pitchFamily="34" charset="0"/>
              </a:rPr>
              <a:t>he says </a:t>
            </a:r>
            <a:r>
              <a:rPr lang="en-GB" b="1" dirty="0" smtClean="0">
                <a:latin typeface="Arial" pitchFamily="34" charset="0"/>
                <a:cs typeface="Arial" pitchFamily="34" charset="0"/>
              </a:rPr>
              <a:t>‘</a:t>
            </a:r>
            <a:r>
              <a:rPr lang="en-GB" i="1" dirty="0" smtClean="0">
                <a:latin typeface="Arial" pitchFamily="34" charset="0"/>
                <a:cs typeface="Arial" pitchFamily="34" charset="0"/>
              </a:rPr>
              <a:t>you will know how people ought to conduct themselves in God’s household, which is the church of the living God, the pillar and foundation of the truth’</a:t>
            </a:r>
            <a:r>
              <a:rPr lang="en-GB" dirty="0" smtClean="0">
                <a:latin typeface="Arial" pitchFamily="34" charset="0"/>
                <a:cs typeface="Arial" pitchFamily="34" charset="0"/>
              </a:rPr>
              <a:t>.</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Arial" pitchFamily="34" charset="0"/>
                <a:cs typeface="Arial" pitchFamily="34" charset="0"/>
              </a:rPr>
              <a:t>God’s Kingdom </a:t>
            </a:r>
            <a:endParaRPr lang="en-GB" b="1" dirty="0">
              <a:latin typeface="Arial" pitchFamily="34" charset="0"/>
              <a:cs typeface="Arial" pitchFamily="34" charset="0"/>
            </a:endParaRPr>
          </a:p>
        </p:txBody>
      </p:sp>
      <p:sp>
        <p:nvSpPr>
          <p:cNvPr id="3" name="Content Placeholder 2"/>
          <p:cNvSpPr>
            <a:spLocks noGrp="1"/>
          </p:cNvSpPr>
          <p:nvPr>
            <p:ph idx="1"/>
          </p:nvPr>
        </p:nvSpPr>
        <p:spPr/>
        <p:txBody>
          <a:bodyPr>
            <a:normAutofit fontScale="25000" lnSpcReduction="20000"/>
          </a:bodyPr>
          <a:lstStyle/>
          <a:p>
            <a:pPr>
              <a:buNone/>
            </a:pPr>
            <a:r>
              <a:rPr lang="en-GB" dirty="0" smtClean="0"/>
              <a:t>              </a:t>
            </a:r>
            <a:r>
              <a:rPr lang="en-GB" sz="9800" dirty="0" smtClean="0">
                <a:latin typeface="Arial" pitchFamily="34" charset="0"/>
                <a:cs typeface="Arial" pitchFamily="34" charset="0"/>
              </a:rPr>
              <a:t>Your Kingdom come (Matt.6:10).</a:t>
            </a:r>
          </a:p>
          <a:p>
            <a:pPr>
              <a:buNone/>
            </a:pPr>
            <a:r>
              <a:rPr lang="en-GB" sz="9800" b="1" dirty="0" smtClean="0">
                <a:latin typeface="Arial" pitchFamily="34" charset="0"/>
                <a:cs typeface="Arial" pitchFamily="34" charset="0"/>
              </a:rPr>
              <a:t>    - </a:t>
            </a:r>
            <a:r>
              <a:rPr lang="en-GB" sz="9800" dirty="0" smtClean="0">
                <a:latin typeface="Arial" pitchFamily="34" charset="0"/>
                <a:cs typeface="Arial" pitchFamily="34" charset="0"/>
              </a:rPr>
              <a:t>Expresses </a:t>
            </a:r>
            <a:r>
              <a:rPr lang="en-GB" sz="9800" dirty="0">
                <a:latin typeface="Arial" pitchFamily="34" charset="0"/>
                <a:cs typeface="Arial" pitchFamily="34" charset="0"/>
              </a:rPr>
              <a:t>the hope of God’s </a:t>
            </a:r>
            <a:r>
              <a:rPr lang="en-GB" sz="9800" dirty="0" smtClean="0">
                <a:latin typeface="Arial" pitchFamily="34" charset="0"/>
                <a:cs typeface="Arial" pitchFamily="34" charset="0"/>
              </a:rPr>
              <a:t>people                                    throughout all of history.</a:t>
            </a:r>
          </a:p>
          <a:p>
            <a:pPr lvl="0">
              <a:buNone/>
            </a:pPr>
            <a:r>
              <a:rPr lang="en-GB" sz="9800" dirty="0">
                <a:latin typeface="Arial" pitchFamily="34" charset="0"/>
                <a:cs typeface="Arial" pitchFamily="34" charset="0"/>
              </a:rPr>
              <a:t> </a:t>
            </a:r>
            <a:r>
              <a:rPr lang="en-GB" sz="9800" dirty="0" smtClean="0">
                <a:latin typeface="Arial" pitchFamily="34" charset="0"/>
                <a:cs typeface="Arial" pitchFamily="34" charset="0"/>
              </a:rPr>
              <a:t>  -The </a:t>
            </a:r>
            <a:r>
              <a:rPr lang="en-GB" sz="9800" dirty="0">
                <a:latin typeface="Arial" pitchFamily="34" charset="0"/>
                <a:cs typeface="Arial" pitchFamily="34" charset="0"/>
              </a:rPr>
              <a:t>Psalmist says, </a:t>
            </a:r>
            <a:r>
              <a:rPr lang="en-GB" sz="9800" i="1" dirty="0">
                <a:latin typeface="Arial" pitchFamily="34" charset="0"/>
                <a:cs typeface="Arial" pitchFamily="34" charset="0"/>
              </a:rPr>
              <a:t>‘the Lord has established His throne in the heavens and His Kingdom rules over all</a:t>
            </a:r>
            <a:r>
              <a:rPr lang="en-GB" sz="9800" i="1" dirty="0" smtClean="0">
                <a:latin typeface="Arial" pitchFamily="34" charset="0"/>
                <a:cs typeface="Arial" pitchFamily="34" charset="0"/>
              </a:rPr>
              <a:t>’</a:t>
            </a:r>
            <a:r>
              <a:rPr lang="en-GB" sz="9800" dirty="0" smtClean="0">
                <a:latin typeface="Arial" pitchFamily="34" charset="0"/>
                <a:cs typeface="Arial" pitchFamily="34" charset="0"/>
              </a:rPr>
              <a:t> Ps. 103:19)</a:t>
            </a:r>
            <a:endParaRPr lang="en-GB" sz="9800" dirty="0">
              <a:latin typeface="Arial" pitchFamily="34" charset="0"/>
              <a:cs typeface="Arial" pitchFamily="34" charset="0"/>
            </a:endParaRPr>
          </a:p>
          <a:p>
            <a:pPr lvl="0">
              <a:buNone/>
            </a:pPr>
            <a:r>
              <a:rPr lang="en-GB" sz="9800" dirty="0" smtClean="0">
                <a:latin typeface="Arial" pitchFamily="34" charset="0"/>
                <a:cs typeface="Arial" pitchFamily="34" charset="0"/>
              </a:rPr>
              <a:t>   -Paul explained to Colossian Christians that God the Father - </a:t>
            </a:r>
            <a:r>
              <a:rPr lang="en-GB" sz="9800" i="1" dirty="0" smtClean="0">
                <a:latin typeface="Arial" pitchFamily="34" charset="0"/>
                <a:cs typeface="Arial" pitchFamily="34" charset="0"/>
              </a:rPr>
              <a:t>‘has </a:t>
            </a:r>
            <a:r>
              <a:rPr lang="en-GB" sz="9800" i="1" dirty="0">
                <a:latin typeface="Arial" pitchFamily="34" charset="0"/>
                <a:cs typeface="Arial" pitchFamily="34" charset="0"/>
              </a:rPr>
              <a:t>rescued us from the power of darkness delivered us from the dominion of darkness and transferred us into the kingdom of his beloved Son, in whom we have redemption, the forgiveness of sins’ </a:t>
            </a:r>
            <a:r>
              <a:rPr lang="en-GB" sz="9800" dirty="0">
                <a:latin typeface="Arial" pitchFamily="34" charset="0"/>
                <a:cs typeface="Arial" pitchFamily="34" charset="0"/>
              </a:rPr>
              <a:t>(Colossians </a:t>
            </a:r>
            <a:r>
              <a:rPr lang="en-GB" sz="9800" dirty="0" smtClean="0">
                <a:latin typeface="Arial" pitchFamily="34" charset="0"/>
                <a:cs typeface="Arial" pitchFamily="34" charset="0"/>
              </a:rPr>
              <a:t>1:13).</a:t>
            </a:r>
            <a:r>
              <a:rPr lang="en-GB" sz="9800" i="1" dirty="0" smtClean="0">
                <a:latin typeface="Arial" pitchFamily="34" charset="0"/>
                <a:cs typeface="Arial" pitchFamily="34" charset="0"/>
              </a:rPr>
              <a:t>   </a:t>
            </a:r>
            <a:endParaRPr lang="en-GB" sz="9800" dirty="0">
              <a:latin typeface="Arial" pitchFamily="34" charset="0"/>
              <a:cs typeface="Arial" pitchFamily="34" charset="0"/>
            </a:endParaRPr>
          </a:p>
          <a:p>
            <a:pPr>
              <a:buNone/>
            </a:pPr>
            <a:endParaRPr lang="en-GB" dirty="0" smtClean="0">
              <a:latin typeface="Arial" pitchFamily="34" charset="0"/>
              <a:cs typeface="Arial" pitchFamily="34" charset="0"/>
            </a:endParaRPr>
          </a:p>
          <a:p>
            <a:pPr>
              <a:buNone/>
            </a:pPr>
            <a:r>
              <a:rPr lang="en-GB" dirty="0">
                <a:latin typeface="Arial" pitchFamily="34" charset="0"/>
                <a:cs typeface="Arial" pitchFamily="34" charset="0"/>
              </a:rPr>
              <a:t> </a:t>
            </a:r>
            <a:r>
              <a:rPr lang="en-GB" dirty="0" smtClean="0">
                <a:latin typeface="Arial" pitchFamily="34" charset="0"/>
                <a:cs typeface="Arial" pitchFamily="34" charset="0"/>
              </a:rPr>
              <a:t>     </a:t>
            </a:r>
            <a:endParaRPr lang="en-GB"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Arial" pitchFamily="34" charset="0"/>
                <a:cs typeface="Arial" pitchFamily="34" charset="0"/>
              </a:rPr>
              <a:t>Eternal Life (</a:t>
            </a:r>
            <a:r>
              <a:rPr lang="en-GB" b="1" i="1" dirty="0" err="1" smtClean="0">
                <a:latin typeface="Arial" pitchFamily="34" charset="0"/>
                <a:cs typeface="Arial" pitchFamily="34" charset="0"/>
              </a:rPr>
              <a:t>aionios</a:t>
            </a:r>
            <a:r>
              <a:rPr lang="en-GB" b="1" dirty="0" smtClean="0">
                <a:latin typeface="Arial" pitchFamily="34" charset="0"/>
                <a:cs typeface="Arial" pitchFamily="34" charset="0"/>
              </a:rPr>
              <a:t>)</a:t>
            </a:r>
            <a:endParaRPr lang="en-GB" b="1" dirty="0">
              <a:latin typeface="Arial" pitchFamily="34" charset="0"/>
              <a:cs typeface="Arial" pitchFamily="34" charset="0"/>
            </a:endParaRPr>
          </a:p>
        </p:txBody>
      </p:sp>
      <p:sp>
        <p:nvSpPr>
          <p:cNvPr id="3" name="Content Placeholder 2"/>
          <p:cNvSpPr>
            <a:spLocks noGrp="1"/>
          </p:cNvSpPr>
          <p:nvPr>
            <p:ph idx="1"/>
          </p:nvPr>
        </p:nvSpPr>
        <p:spPr/>
        <p:txBody>
          <a:bodyPr>
            <a:normAutofit fontScale="77500" lnSpcReduction="20000"/>
          </a:bodyPr>
          <a:lstStyle/>
          <a:p>
            <a:pPr lvl="0">
              <a:buNone/>
            </a:pPr>
            <a:r>
              <a:rPr lang="en-GB" dirty="0" smtClean="0">
                <a:latin typeface="Arial" pitchFamily="34" charset="0"/>
                <a:cs typeface="Arial" pitchFamily="34" charset="0"/>
              </a:rPr>
              <a:t>   -</a:t>
            </a:r>
            <a:r>
              <a:rPr lang="en-GB" sz="3600" dirty="0" smtClean="0">
                <a:latin typeface="Arial" pitchFamily="34" charset="0"/>
                <a:cs typeface="Arial" pitchFamily="34" charset="0"/>
              </a:rPr>
              <a:t>Eternal </a:t>
            </a:r>
            <a:r>
              <a:rPr lang="en-GB" sz="3600" dirty="0">
                <a:latin typeface="Arial" pitchFamily="34" charset="0"/>
                <a:cs typeface="Arial" pitchFamily="34" charset="0"/>
              </a:rPr>
              <a:t>life </a:t>
            </a:r>
            <a:r>
              <a:rPr lang="en-GB" sz="3600" dirty="0" smtClean="0">
                <a:latin typeface="Arial" pitchFamily="34" charset="0"/>
                <a:cs typeface="Arial" pitchFamily="34" charset="0"/>
              </a:rPr>
              <a:t>- not </a:t>
            </a:r>
            <a:r>
              <a:rPr lang="en-GB" sz="3600" dirty="0">
                <a:latin typeface="Arial" pitchFamily="34" charset="0"/>
                <a:cs typeface="Arial" pitchFamily="34" charset="0"/>
              </a:rPr>
              <a:t>merely </a:t>
            </a:r>
            <a:r>
              <a:rPr lang="en-GB" sz="3600" dirty="0" smtClean="0">
                <a:latin typeface="Arial" pitchFamily="34" charset="0"/>
                <a:cs typeface="Arial" pitchFamily="34" charset="0"/>
              </a:rPr>
              <a:t>length </a:t>
            </a:r>
            <a:r>
              <a:rPr lang="en-GB" sz="3600" dirty="0">
                <a:latin typeface="Arial" pitchFamily="34" charset="0"/>
                <a:cs typeface="Arial" pitchFamily="34" charset="0"/>
              </a:rPr>
              <a:t>(quantity), but also </a:t>
            </a:r>
            <a:r>
              <a:rPr lang="en-GB" sz="3600" dirty="0" smtClean="0">
                <a:latin typeface="Arial" pitchFamily="34" charset="0"/>
                <a:cs typeface="Arial" pitchFamily="34" charset="0"/>
              </a:rPr>
              <a:t>depth </a:t>
            </a:r>
            <a:r>
              <a:rPr lang="en-GB" sz="3600" dirty="0">
                <a:latin typeface="Arial" pitchFamily="34" charset="0"/>
                <a:cs typeface="Arial" pitchFamily="34" charset="0"/>
              </a:rPr>
              <a:t>(quality). </a:t>
            </a:r>
            <a:endParaRPr lang="en-GB" sz="3600" dirty="0" smtClean="0">
              <a:latin typeface="Arial" pitchFamily="34" charset="0"/>
              <a:cs typeface="Arial" pitchFamily="34" charset="0"/>
            </a:endParaRPr>
          </a:p>
          <a:p>
            <a:pPr>
              <a:buNone/>
            </a:pPr>
            <a:r>
              <a:rPr lang="en-GB" sz="3600" dirty="0">
                <a:latin typeface="Arial" pitchFamily="34" charset="0"/>
                <a:cs typeface="Arial" pitchFamily="34" charset="0"/>
              </a:rPr>
              <a:t> </a:t>
            </a:r>
            <a:r>
              <a:rPr lang="en-GB" sz="3600" dirty="0" smtClean="0">
                <a:latin typeface="Arial" pitchFamily="34" charset="0"/>
                <a:cs typeface="Arial" pitchFamily="34" charset="0"/>
              </a:rPr>
              <a:t>  -Source - </a:t>
            </a:r>
            <a:r>
              <a:rPr lang="en-GB" sz="3600" dirty="0">
                <a:latin typeface="Arial" pitchFamily="34" charset="0"/>
                <a:cs typeface="Arial" pitchFamily="34" charset="0"/>
              </a:rPr>
              <a:t>God’s Son, Jesus. </a:t>
            </a:r>
            <a:endParaRPr lang="en-GB" sz="3600" dirty="0" smtClean="0">
              <a:latin typeface="Arial" pitchFamily="34" charset="0"/>
              <a:cs typeface="Arial" pitchFamily="34" charset="0"/>
            </a:endParaRPr>
          </a:p>
          <a:p>
            <a:pPr>
              <a:buNone/>
            </a:pPr>
            <a:r>
              <a:rPr lang="en-GB" sz="3600" dirty="0">
                <a:latin typeface="Arial" pitchFamily="34" charset="0"/>
                <a:cs typeface="Arial" pitchFamily="34" charset="0"/>
              </a:rPr>
              <a:t> </a:t>
            </a:r>
            <a:r>
              <a:rPr lang="en-GB" sz="3600" dirty="0" smtClean="0">
                <a:latin typeface="Arial" pitchFamily="34" charset="0"/>
                <a:cs typeface="Arial" pitchFamily="34" charset="0"/>
              </a:rPr>
              <a:t>   ‘</a:t>
            </a:r>
            <a:r>
              <a:rPr lang="en-GB" sz="3600" i="1" dirty="0">
                <a:latin typeface="Arial" pitchFamily="34" charset="0"/>
                <a:cs typeface="Arial" pitchFamily="34" charset="0"/>
              </a:rPr>
              <a:t>And this is the testimony: God has given us eternal life, and this life is in his Son. He or She who has the Son has life: he or she who does not have the Son of God does not have life</a:t>
            </a:r>
            <a:r>
              <a:rPr lang="en-GB" sz="3600" dirty="0">
                <a:latin typeface="Arial" pitchFamily="34" charset="0"/>
                <a:cs typeface="Arial" pitchFamily="34" charset="0"/>
              </a:rPr>
              <a:t>’ (1 John 5: 11-12).             </a:t>
            </a:r>
          </a:p>
          <a:p>
            <a:pPr>
              <a:buNone/>
            </a:pPr>
            <a:r>
              <a:rPr lang="en-GB" sz="3600" dirty="0" smtClean="0">
                <a:latin typeface="Arial" pitchFamily="34" charset="0"/>
                <a:cs typeface="Arial" pitchFamily="34" charset="0"/>
              </a:rPr>
              <a:t>    Stott </a:t>
            </a:r>
            <a:r>
              <a:rPr lang="en-GB" sz="3600" dirty="0">
                <a:latin typeface="Arial" pitchFamily="34" charset="0"/>
                <a:cs typeface="Arial" pitchFamily="34" charset="0"/>
              </a:rPr>
              <a:t>says, </a:t>
            </a:r>
            <a:r>
              <a:rPr lang="en-GB" sz="3600" i="1" dirty="0">
                <a:latin typeface="Arial" pitchFamily="34" charset="0"/>
                <a:cs typeface="Arial" pitchFamily="34" charset="0"/>
              </a:rPr>
              <a:t>‘But since the age to come has broken into this present age, the life of the age to come, namely ‘eternal life’ can be received and enjoyed here and now</a:t>
            </a:r>
            <a:r>
              <a:rPr lang="en-GB" sz="3600" i="1" dirty="0" smtClean="0">
                <a:latin typeface="Arial" pitchFamily="34" charset="0"/>
                <a:cs typeface="Arial" pitchFamily="34" charset="0"/>
              </a:rPr>
              <a:t>’.  </a:t>
            </a:r>
            <a:endParaRPr lang="en-GB" sz="3600" dirty="0">
              <a:latin typeface="Arial" pitchFamily="34" charset="0"/>
              <a:cs typeface="Arial" pitchFamily="34" charset="0"/>
            </a:endParaRPr>
          </a:p>
          <a:p>
            <a:pPr lvl="0">
              <a:buNone/>
            </a:pPr>
            <a:endParaRPr lang="en-GB" dirty="0">
              <a:latin typeface="Arial" pitchFamily="34" charset="0"/>
              <a:cs typeface="Arial" pitchFamily="34" charset="0"/>
            </a:endParaRPr>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Joy, Challenge and Sadness </a:t>
            </a:r>
            <a:endParaRPr lang="en-GB" b="1" dirty="0"/>
          </a:p>
        </p:txBody>
      </p:sp>
      <p:sp>
        <p:nvSpPr>
          <p:cNvPr id="3" name="Content Placeholder 2"/>
          <p:cNvSpPr>
            <a:spLocks noGrp="1"/>
          </p:cNvSpPr>
          <p:nvPr>
            <p:ph idx="1"/>
          </p:nvPr>
        </p:nvSpPr>
        <p:spPr/>
        <p:txBody>
          <a:bodyPr/>
          <a:lstStyle/>
          <a:p>
            <a:pPr lvl="0">
              <a:buNone/>
            </a:pPr>
            <a:r>
              <a:rPr lang="en-GB" i="1" dirty="0" smtClean="0"/>
              <a:t>   ‘</a:t>
            </a:r>
            <a:r>
              <a:rPr lang="en-GB" i="1" dirty="0">
                <a:latin typeface="Arial" pitchFamily="34" charset="0"/>
                <a:cs typeface="Arial" pitchFamily="34" charset="0"/>
              </a:rPr>
              <a:t>Encouraging a love for scripture here in Northern Ireland is becoming an enormous challenge. This Autumn I hope to spend some time with groups of clergy, to see what we can do to enable more people to open this special book for themselves’.</a:t>
            </a:r>
            <a:r>
              <a:rPr lang="en-GB" dirty="0">
                <a:latin typeface="Arial" pitchFamily="34" charset="0"/>
                <a:cs typeface="Arial" pitchFamily="34" charset="0"/>
              </a:rPr>
              <a:t> </a:t>
            </a:r>
            <a:r>
              <a:rPr lang="en-GB" dirty="0" smtClean="0">
                <a:latin typeface="Arial" pitchFamily="34" charset="0"/>
                <a:cs typeface="Arial" pitchFamily="34" charset="0"/>
              </a:rPr>
              <a:t>(Bible Society NI Autumn 2013 Magazine) </a:t>
            </a:r>
            <a:endParaRPr lang="en-GB" dirty="0">
              <a:latin typeface="Arial" pitchFamily="34" charset="0"/>
              <a:cs typeface="Arial" pitchFamily="34" charset="0"/>
            </a:endParaRP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Promised Kingdom of Glory</a:t>
            </a:r>
            <a:endParaRPr lang="en-GB" b="1" dirty="0"/>
          </a:p>
        </p:txBody>
      </p:sp>
      <p:sp>
        <p:nvSpPr>
          <p:cNvPr id="3" name="Content Placeholder 2"/>
          <p:cNvSpPr>
            <a:spLocks noGrp="1"/>
          </p:cNvSpPr>
          <p:nvPr>
            <p:ph idx="1"/>
          </p:nvPr>
        </p:nvSpPr>
        <p:spPr/>
        <p:txBody>
          <a:bodyPr>
            <a:normAutofit lnSpcReduction="10000"/>
          </a:bodyPr>
          <a:lstStyle/>
          <a:p>
            <a:pPr lvl="0">
              <a:buNone/>
            </a:pPr>
            <a:r>
              <a:rPr lang="en-GB" dirty="0" smtClean="0"/>
              <a:t>   -</a:t>
            </a:r>
            <a:r>
              <a:rPr lang="en-GB" dirty="0" smtClean="0">
                <a:latin typeface="Arial" pitchFamily="34" charset="0"/>
                <a:cs typeface="Arial" pitchFamily="34" charset="0"/>
              </a:rPr>
              <a:t>God’s </a:t>
            </a:r>
            <a:r>
              <a:rPr lang="en-GB" dirty="0">
                <a:latin typeface="Arial" pitchFamily="34" charset="0"/>
                <a:cs typeface="Arial" pitchFamily="34" charset="0"/>
              </a:rPr>
              <a:t>kingdom of grace has both a </a:t>
            </a:r>
            <a:r>
              <a:rPr lang="en-GB" b="1" dirty="0">
                <a:latin typeface="Arial" pitchFamily="34" charset="0"/>
                <a:cs typeface="Arial" pitchFamily="34" charset="0"/>
              </a:rPr>
              <a:t>present</a:t>
            </a:r>
            <a:r>
              <a:rPr lang="en-GB" dirty="0">
                <a:latin typeface="Arial" pitchFamily="34" charset="0"/>
                <a:cs typeface="Arial" pitchFamily="34" charset="0"/>
              </a:rPr>
              <a:t> and a </a:t>
            </a:r>
            <a:r>
              <a:rPr lang="en-GB" b="1" dirty="0">
                <a:latin typeface="Arial" pitchFamily="34" charset="0"/>
                <a:cs typeface="Arial" pitchFamily="34" charset="0"/>
              </a:rPr>
              <a:t>promised </a:t>
            </a:r>
            <a:r>
              <a:rPr lang="en-GB" dirty="0">
                <a:latin typeface="Arial" pitchFamily="34" charset="0"/>
                <a:cs typeface="Arial" pitchFamily="34" charset="0"/>
              </a:rPr>
              <a:t>aspect to it. </a:t>
            </a:r>
          </a:p>
          <a:p>
            <a:pPr lvl="0">
              <a:buNone/>
            </a:pPr>
            <a:r>
              <a:rPr lang="en-GB" dirty="0" smtClean="0"/>
              <a:t>   -</a:t>
            </a:r>
            <a:r>
              <a:rPr lang="en-GB" dirty="0" smtClean="0">
                <a:latin typeface="Arial" pitchFamily="34" charset="0"/>
                <a:cs typeface="Arial" pitchFamily="34" charset="0"/>
              </a:rPr>
              <a:t>Those </a:t>
            </a:r>
            <a:r>
              <a:rPr lang="en-GB" dirty="0">
                <a:latin typeface="Arial" pitchFamily="34" charset="0"/>
                <a:cs typeface="Arial" pitchFamily="34" charset="0"/>
              </a:rPr>
              <a:t>who believe in Jesus now will dwell in his eternal kingdom of glory one day. </a:t>
            </a:r>
          </a:p>
          <a:p>
            <a:pPr lvl="0">
              <a:buNone/>
            </a:pPr>
            <a:r>
              <a:rPr lang="en-GB" dirty="0" smtClean="0"/>
              <a:t>    -Our </a:t>
            </a:r>
            <a:r>
              <a:rPr lang="en-GB" dirty="0"/>
              <a:t>fellowship with God will be greater than anything we have ever known in this scene of time. </a:t>
            </a:r>
          </a:p>
          <a:p>
            <a:pPr>
              <a:buNone/>
            </a:pPr>
            <a:r>
              <a:rPr lang="en-GB" dirty="0"/>
              <a:t> </a:t>
            </a:r>
          </a:p>
          <a:p>
            <a:pPr>
              <a:buNone/>
            </a:pPr>
            <a:r>
              <a:rPr lang="en-GB" dirty="0"/>
              <a:t> </a:t>
            </a:r>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Book of Revelation </a:t>
            </a:r>
            <a:endParaRPr lang="en-GB" b="1" dirty="0"/>
          </a:p>
        </p:txBody>
      </p:sp>
      <p:sp>
        <p:nvSpPr>
          <p:cNvPr id="3" name="Content Placeholder 2"/>
          <p:cNvSpPr>
            <a:spLocks noGrp="1"/>
          </p:cNvSpPr>
          <p:nvPr>
            <p:ph idx="1"/>
          </p:nvPr>
        </p:nvSpPr>
        <p:spPr/>
        <p:txBody>
          <a:bodyPr>
            <a:normAutofit fontScale="85000" lnSpcReduction="20000"/>
          </a:bodyPr>
          <a:lstStyle/>
          <a:p>
            <a:pPr lvl="0">
              <a:buNone/>
            </a:pPr>
            <a:r>
              <a:rPr lang="en-GB" dirty="0" smtClean="0"/>
              <a:t>   - </a:t>
            </a:r>
            <a:r>
              <a:rPr lang="en-GB" dirty="0" smtClean="0">
                <a:latin typeface="Arial" pitchFamily="34" charset="0"/>
                <a:cs typeface="Arial" pitchFamily="34" charset="0"/>
              </a:rPr>
              <a:t>Two pictures. </a:t>
            </a:r>
          </a:p>
          <a:p>
            <a:pPr lvl="0">
              <a:buNone/>
            </a:pPr>
            <a:r>
              <a:rPr lang="en-GB" dirty="0">
                <a:latin typeface="Arial" pitchFamily="34" charset="0"/>
                <a:cs typeface="Arial" pitchFamily="34" charset="0"/>
              </a:rPr>
              <a:t> </a:t>
            </a:r>
            <a:r>
              <a:rPr lang="en-GB" dirty="0" smtClean="0">
                <a:latin typeface="Arial" pitchFamily="34" charset="0"/>
                <a:cs typeface="Arial" pitchFamily="34" charset="0"/>
              </a:rPr>
              <a:t>  - Rev. </a:t>
            </a:r>
            <a:r>
              <a:rPr lang="en-GB" dirty="0">
                <a:latin typeface="Arial" pitchFamily="34" charset="0"/>
                <a:cs typeface="Arial" pitchFamily="34" charset="0"/>
              </a:rPr>
              <a:t>5:6 </a:t>
            </a:r>
            <a:r>
              <a:rPr lang="en-GB" dirty="0" smtClean="0">
                <a:latin typeface="Arial" pitchFamily="34" charset="0"/>
                <a:cs typeface="Arial" pitchFamily="34" charset="0"/>
              </a:rPr>
              <a:t>- Lamb (Jesus) in </a:t>
            </a:r>
            <a:r>
              <a:rPr lang="en-GB" dirty="0">
                <a:latin typeface="Arial" pitchFamily="34" charset="0"/>
                <a:cs typeface="Arial" pitchFamily="34" charset="0"/>
              </a:rPr>
              <a:t>the centre of a throne. </a:t>
            </a:r>
            <a:endParaRPr lang="en-GB" dirty="0" smtClean="0">
              <a:latin typeface="Arial" pitchFamily="34" charset="0"/>
              <a:cs typeface="Arial" pitchFamily="34" charset="0"/>
            </a:endParaRPr>
          </a:p>
          <a:p>
            <a:pPr lvl="0">
              <a:buNone/>
            </a:pPr>
            <a:r>
              <a:rPr lang="en-GB" dirty="0">
                <a:latin typeface="Arial" pitchFamily="34" charset="0"/>
                <a:cs typeface="Arial" pitchFamily="34" charset="0"/>
              </a:rPr>
              <a:t> </a:t>
            </a:r>
            <a:r>
              <a:rPr lang="en-GB" dirty="0" smtClean="0">
                <a:latin typeface="Arial" pitchFamily="34" charset="0"/>
                <a:cs typeface="Arial" pitchFamily="34" charset="0"/>
              </a:rPr>
              <a:t>  - Rev. 7:9-10 - the </a:t>
            </a:r>
            <a:r>
              <a:rPr lang="en-GB" dirty="0">
                <a:latin typeface="Arial" pitchFamily="34" charset="0"/>
                <a:cs typeface="Arial" pitchFamily="34" charset="0"/>
              </a:rPr>
              <a:t>Bride, the wife of the </a:t>
            </a:r>
            <a:r>
              <a:rPr lang="en-GB" dirty="0" smtClean="0">
                <a:latin typeface="Arial" pitchFamily="34" charset="0"/>
                <a:cs typeface="Arial" pitchFamily="34" charset="0"/>
              </a:rPr>
              <a:t>Lamb - </a:t>
            </a:r>
            <a:r>
              <a:rPr lang="en-GB" dirty="0">
                <a:latin typeface="Arial" pitchFamily="34" charset="0"/>
                <a:cs typeface="Arial" pitchFamily="34" charset="0"/>
              </a:rPr>
              <a:t>the Christian Church. </a:t>
            </a:r>
          </a:p>
          <a:p>
            <a:pPr>
              <a:buNone/>
            </a:pPr>
            <a:r>
              <a:rPr lang="en-GB" dirty="0" smtClean="0">
                <a:latin typeface="Arial" pitchFamily="34" charset="0"/>
                <a:cs typeface="Arial" pitchFamily="34" charset="0"/>
              </a:rPr>
              <a:t>     John </a:t>
            </a:r>
            <a:r>
              <a:rPr lang="en-GB" dirty="0">
                <a:latin typeface="Arial" pitchFamily="34" charset="0"/>
                <a:cs typeface="Arial" pitchFamily="34" charset="0"/>
              </a:rPr>
              <a:t>says, </a:t>
            </a:r>
            <a:r>
              <a:rPr lang="en-GB" i="1" dirty="0">
                <a:latin typeface="Arial" pitchFamily="34" charset="0"/>
                <a:cs typeface="Arial" pitchFamily="34" charset="0"/>
              </a:rPr>
              <a:t>‘I looked and there before me was a great multitude that no-one could count, from every nation, tribe, people and language, standing before the throne and in front of the Lamb. They were wearing white robes and were holding palm branches in their hands. And they cried out in a loud voice: Salvation belongs to our God, who sits on the throne, and to the Lamb’.</a:t>
            </a:r>
            <a:r>
              <a:rPr lang="en-GB" dirty="0">
                <a:latin typeface="Arial" pitchFamily="34" charset="0"/>
                <a:cs typeface="Arial" pitchFamily="3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662</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Where are we going?</vt:lpstr>
      <vt:lpstr>Divine Paternity/Divine Majesty </vt:lpstr>
      <vt:lpstr>Divine Community 1</vt:lpstr>
      <vt:lpstr>Divine Community 2</vt:lpstr>
      <vt:lpstr>God’s Kingdom </vt:lpstr>
      <vt:lpstr>Eternal Life (aionios)</vt:lpstr>
      <vt:lpstr>Joy, Challenge and Sadness </vt:lpstr>
      <vt:lpstr>The Promised Kingdom of Glory</vt:lpstr>
      <vt:lpstr>The Book of Revelation </vt:lpstr>
      <vt:lpstr>Where are we going?</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glebeman16</dc:creator>
  <cp:lastModifiedBy>glebeman16</cp:lastModifiedBy>
  <cp:revision>21</cp:revision>
  <dcterms:created xsi:type="dcterms:W3CDTF">2013-10-10T09:43:22Z</dcterms:created>
  <dcterms:modified xsi:type="dcterms:W3CDTF">2013-10-10T12:27:57Z</dcterms:modified>
</cp:coreProperties>
</file>