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87" r:id="rId4"/>
    <p:sldId id="262" r:id="rId5"/>
    <p:sldId id="288" r:id="rId6"/>
    <p:sldId id="285" r:id="rId7"/>
    <p:sldId id="289" r:id="rId8"/>
    <p:sldId id="292" r:id="rId9"/>
    <p:sldId id="293" r:id="rId10"/>
    <p:sldId id="294" r:id="rId11"/>
    <p:sldId id="290" r:id="rId12"/>
    <p:sldId id="295" r:id="rId13"/>
    <p:sldId id="296" r:id="rId14"/>
    <p:sldId id="297" r:id="rId15"/>
    <p:sldId id="298" r:id="rId16"/>
    <p:sldId id="291" r:id="rId17"/>
    <p:sldId id="299" r:id="rId18"/>
    <p:sldId id="300" r:id="rId19"/>
    <p:sldId id="302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164C4-0BDC-6940-8F43-6DCA6E5CBBD7}" type="datetimeFigureOut">
              <a:rPr lang="en-US" smtClean="0"/>
              <a:pPr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B4FDC-57DF-7E40-A082-9E32DCA80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7264C-2C4A-F942-8156-8C32075BD333}" type="datetimeFigureOut">
              <a:rPr lang="en-US" smtClean="0"/>
              <a:pPr/>
              <a:t>1/24/16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6D70E-2CC4-7643-AE70-CD082DC7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317A-23AE-274B-9F21-0348A786C4D9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FD47-673D-9B48-BF7B-AB30F37AC11C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2338-9EA4-C146-8703-F2862E404E05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CACB-A4E1-4549-96C3-76E4B58E58F6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667D-8DDD-4E48-9A16-E6C63AC7864A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A949-F217-CA4F-96B6-BF68F7F79944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B4E9-BB19-8D47-8A81-5A66F9BF0C97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2ED3-150E-D545-B6E3-ABB13FDACBDF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623C-DE99-004C-B393-5614FE52816E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4F6F-4456-F748-8B9D-632EA66D7AB1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2428-5533-9B40-8269-12D27D3AE0A4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6F3C-6186-F641-A6A1-D49F78DF306A}" type="datetime1">
              <a:rPr lang="en-US" smtClean="0"/>
              <a:pPr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A0F6-6E8F-2A4A-8CF3-9EB207E14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</a:t>
            </a:fld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10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focused on </a:t>
            </a:r>
            <a:r>
              <a:rPr lang="en-GB" sz="4800" dirty="0" smtClean="0"/>
              <a:t>personal </a:t>
            </a:r>
            <a:r>
              <a:rPr lang="en-GB" sz="4800" dirty="0" smtClean="0"/>
              <a:t>needs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anger, violence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psychiatric </a:t>
            </a:r>
            <a:r>
              <a:rPr lang="en-GB" sz="4800" dirty="0" smtClean="0"/>
              <a:t>disorders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social isolation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</a:t>
            </a:r>
            <a:r>
              <a:rPr lang="en-GB" sz="4800" dirty="0" smtClean="0"/>
              <a:t>BEEPS</a:t>
            </a:r>
            <a:endParaRPr lang="en-GB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11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215915" y="3604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12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“your relationship with God will be limited.  Not only will you be unable to share your feelings with him, but you’ll be functionally disconnected from his feelings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.”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—Dr. Ed Smith</a:t>
            </a:r>
            <a:endParaRPr lang="en-GB" sz="4800" b="1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13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“ ‘my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unfailing love for you will not be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shaken,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nor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my covenant of peace be removed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,’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says Yahweh,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who has compassion on you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.”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—Isaiah 54.10</a:t>
            </a:r>
            <a:endParaRPr lang="en-US" sz="4800" b="1" dirty="0" smtClean="0">
              <a:latin typeface="Helvetica"/>
              <a:cs typeface="Helvetica"/>
              <a:sym typeface="Wingdings 3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14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“Emotions are indicators of what we experientially believe. . . .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 we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feel whatever we believe.  God has designed us to feel whatever we hold as truth. . .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.”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—Dr. Ed Smith</a:t>
            </a:r>
            <a:endParaRPr lang="en-US" sz="4800" b="1" dirty="0" smtClean="0">
              <a:latin typeface="Helvetica"/>
              <a:cs typeface="Helvetica"/>
              <a:sym typeface="Wingdings 3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15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“. . . streams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of living water will flow </a:t>
            </a:r>
            <a:r>
              <a:rPr lang="en-US" sz="4800" b="1" dirty="0" smtClean="0">
                <a:solidFill>
                  <a:srgbClr val="FF0000"/>
                </a:solidFill>
                <a:latin typeface="Helvetica"/>
                <a:cs typeface="Helvetica"/>
                <a:sym typeface="Wingdings 3"/>
              </a:rPr>
              <a:t>from within </a:t>
            </a:r>
            <a:r>
              <a:rPr lang="en-US" sz="4800" b="1" dirty="0" smtClean="0">
                <a:solidFill>
                  <a:srgbClr val="FF0000"/>
                </a:solidFill>
                <a:latin typeface="Helvetica"/>
                <a:cs typeface="Helvetica"/>
                <a:sym typeface="Wingdings 3"/>
              </a:rPr>
              <a:t>him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 . . .”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—Jesus in John 7.37–39</a:t>
            </a:r>
          </a:p>
          <a:p>
            <a:endParaRPr lang="en-US" sz="4800" b="1" dirty="0" smtClean="0">
              <a:latin typeface="Helvetica"/>
              <a:cs typeface="Helvetica"/>
              <a:sym typeface="Wingdings 3"/>
            </a:endParaRPr>
          </a:p>
          <a:p>
            <a:r>
              <a:rPr lang="en-US" sz="4800" b="1" i="1" dirty="0" err="1" smtClean="0">
                <a:solidFill>
                  <a:srgbClr val="FF0000"/>
                </a:solidFill>
                <a:latin typeface="Helvetica"/>
                <a:cs typeface="Helvetica"/>
                <a:sym typeface="Wingdings 3"/>
              </a:rPr>
              <a:t>koilia</a:t>
            </a:r>
            <a:r>
              <a:rPr lang="en-US" sz="4800" b="1" i="1" dirty="0" smtClean="0">
                <a:solidFill>
                  <a:srgbClr val="FF0000"/>
                </a:solidFill>
                <a:latin typeface="Helvetica"/>
                <a:cs typeface="Helvetica"/>
                <a:sym typeface="Wingdings 3"/>
              </a:rPr>
              <a:t> = gut</a:t>
            </a:r>
            <a:endParaRPr lang="en-US" sz="4800" b="1" i="1" dirty="0" smtClean="0">
              <a:solidFill>
                <a:srgbClr val="FF0000"/>
              </a:solidFill>
              <a:latin typeface="Helvetica"/>
              <a:cs typeface="Helvetica"/>
              <a:sym typeface="Wingdings 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16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215915" y="3604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17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“. . . pray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about everything. Tell God what you need, and thank him for all he has done.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 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Then you will experience God’s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peace . . .”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—Paul to the</a:t>
            </a:r>
            <a:br>
              <a:rPr lang="en-US" sz="4800" b="1" dirty="0" smtClean="0">
                <a:latin typeface="Helvetica"/>
                <a:cs typeface="Helvetica"/>
                <a:sym typeface="Wingdings 3"/>
              </a:rPr>
            </a:br>
            <a:r>
              <a:rPr lang="en-US" sz="4800" b="1" dirty="0" smtClean="0">
                <a:latin typeface="Helvetica"/>
                <a:cs typeface="Helvetica"/>
                <a:sym typeface="Wingdings 3"/>
              </a:rPr>
              <a:t>Philippians 4.4–7</a:t>
            </a:r>
            <a:endParaRPr lang="en-US" sz="4800" b="1" dirty="0" smtClean="0">
              <a:latin typeface="Helvetica"/>
              <a:cs typeface="Helvetica"/>
              <a:sym typeface="Wingdings 3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18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215915" y="3604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19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“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I have always been mindful of your unfailing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love,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and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have lived in reliance on your faithfulness.”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—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David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 to God,</a:t>
            </a:r>
          </a:p>
          <a:p>
            <a:r>
              <a:rPr lang="en-US" sz="4800" b="1" dirty="0" smtClean="0">
                <a:latin typeface="Helvetica"/>
                <a:cs typeface="Helvetica"/>
                <a:sym typeface="Wingdings 3"/>
              </a:rPr>
              <a:t> </a:t>
            </a:r>
            <a:r>
              <a:rPr lang="en-US" sz="4800" b="1" dirty="0" smtClean="0">
                <a:latin typeface="Helvetica"/>
                <a:cs typeface="Helvetica"/>
                <a:sym typeface="Wingdings 3"/>
              </a:rPr>
              <a:t>Psalm 26.2–3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2</a:t>
            </a:fld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" y="0"/>
            <a:ext cx="9030607" cy="585699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20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215915" y="3604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3</a:t>
            </a:fld>
            <a:endParaRPr lang="en-US" sz="1800" dirty="0"/>
          </a:p>
        </p:txBody>
      </p:sp>
      <p:pic>
        <p:nvPicPr>
          <p:cNvPr id="5" name="Picture 4" descr="Swenson-Marg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7" y="1384914"/>
            <a:ext cx="9122543" cy="36315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4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 smtClean="0"/>
              <a:t>Progress </a:t>
            </a:r>
            <a:r>
              <a:rPr lang="en-GB" sz="4800" i="1" dirty="0" err="1" smtClean="0">
                <a:sym typeface="Wingdings"/>
              </a:rPr>
              <a:t></a:t>
            </a:r>
            <a:endParaRPr lang="en-GB" sz="4800" i="1" dirty="0" smtClean="0"/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economics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consumer choice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leisure time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</a:t>
            </a:r>
            <a:r>
              <a:rPr lang="en-GB" sz="4800" dirty="0" smtClean="0"/>
              <a:t>info., </a:t>
            </a:r>
            <a:r>
              <a:rPr lang="en-GB" sz="4800" dirty="0" smtClean="0"/>
              <a:t>science, technology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lifespan</a:t>
            </a:r>
            <a:endParaRPr lang="en-GB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5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 smtClean="0"/>
              <a:t>Progress </a:t>
            </a:r>
            <a:r>
              <a:rPr lang="en-GB" sz="4800" i="1" dirty="0" err="1" smtClean="0">
                <a:sym typeface="Wingdings"/>
              </a:rPr>
              <a:t></a:t>
            </a:r>
            <a:endParaRPr lang="en-GB" sz="4800" i="1" dirty="0" smtClean="0"/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Infinite</a:t>
            </a:r>
            <a:r>
              <a:rPr lang="en-GB" sz="4800" dirty="0" smtClean="0"/>
              <a:t> Choices</a:t>
            </a:r>
            <a:r>
              <a:rPr lang="en-GB" sz="4800" dirty="0" smtClean="0"/>
              <a:t>/Decisions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</a:t>
            </a:r>
            <a:r>
              <a:rPr lang="en-GB" sz="4800" dirty="0" smtClean="0"/>
              <a:t>Expectation </a:t>
            </a:r>
            <a:r>
              <a:rPr lang="en-GB" sz="4800" dirty="0" smtClean="0"/>
              <a:t>of Performance 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Saturation of</a:t>
            </a:r>
            <a:r>
              <a:rPr lang="en-GB" sz="4800" dirty="0" smtClean="0"/>
              <a:t> Technology </a:t>
            </a:r>
            <a:endParaRPr lang="en-GB" sz="4800" dirty="0" smtClean="0"/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Velocity of Change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Instability of Relationships</a:t>
            </a:r>
            <a:endParaRPr lang="en-GB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6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215915" y="3604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7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215915" y="3604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" y="0"/>
            <a:ext cx="9259316" cy="57592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8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Helvetica"/>
                <a:cs typeface="Helvetica"/>
              </a:rPr>
              <a:t>Overloading emotions = “overdosing on our own adrenaline</a:t>
            </a:r>
            <a:r>
              <a:rPr lang="en-US" sz="4800" b="1" dirty="0" smtClean="0">
                <a:latin typeface="Helvetica"/>
                <a:cs typeface="Helvetica"/>
              </a:rPr>
              <a:t>”</a:t>
            </a:r>
            <a:endParaRPr lang="en-GB" sz="4800" b="1" dirty="0" smtClean="0">
              <a:latin typeface="Helvetica"/>
              <a:cs typeface="Helvetica"/>
            </a:endParaRPr>
          </a:p>
          <a:p>
            <a:r>
              <a:rPr lang="en-GB" sz="4800" b="1" dirty="0" smtClean="0">
                <a:latin typeface="Helvetica"/>
                <a:cs typeface="Helvetica"/>
              </a:rPr>
              <a:t>—Richard Swenson, M.D.</a:t>
            </a:r>
            <a:endParaRPr lang="en-GB" sz="4800" b="1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A0F6-6E8F-2A4A-8CF3-9EB207E1468E}" type="slidenum">
              <a:rPr lang="en-US" sz="1800" smtClean="0"/>
              <a:pPr/>
              <a:t>9</a:t>
            </a:fld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24164" y="336522"/>
            <a:ext cx="78861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premature ageing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fatigue; insomnia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muscle tension/pain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migraines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cancer</a:t>
            </a:r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gastrointestinal </a:t>
            </a:r>
            <a:r>
              <a:rPr lang="en-GB" sz="4800" dirty="0" err="1" smtClean="0"/>
              <a:t>overactivity</a:t>
            </a:r>
            <a:endParaRPr lang="en-GB" sz="4800" dirty="0" smtClean="0"/>
          </a:p>
          <a:p>
            <a:r>
              <a:rPr lang="en-GB" sz="4800" dirty="0" err="1" smtClean="0">
                <a:sym typeface="Wingdings 3"/>
              </a:rPr>
              <a:t></a:t>
            </a:r>
            <a:r>
              <a:rPr lang="en-GB" sz="4800" dirty="0" smtClean="0"/>
              <a:t> cardiovascular </a:t>
            </a:r>
            <a:r>
              <a:rPr lang="en-GB" sz="4800" dirty="0" smtClean="0"/>
              <a:t>catastrophes</a:t>
            </a:r>
            <a:endParaRPr lang="en-GB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328</Words>
  <Application>Microsoft Macintosh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K. Zeiders</dc:creator>
  <cp:lastModifiedBy>Harry K. Zeiders</cp:lastModifiedBy>
  <cp:revision>9</cp:revision>
  <cp:lastPrinted>2014-10-04T21:14:35Z</cp:lastPrinted>
  <dcterms:created xsi:type="dcterms:W3CDTF">2016-01-24T05:43:41Z</dcterms:created>
  <dcterms:modified xsi:type="dcterms:W3CDTF">2016-01-24T06:39:49Z</dcterms:modified>
</cp:coreProperties>
</file>