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4" r:id="rId6"/>
    <p:sldId id="260" r:id="rId7"/>
    <p:sldId id="266" r:id="rId8"/>
    <p:sldId id="265" r:id="rId9"/>
    <p:sldId id="262" r:id="rId10"/>
    <p:sldId id="268"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ACAEAC6-7580-45D8-9704-B785CE69C5E3}" type="datetimeFigureOut">
              <a:rPr lang="en-GB" smtClean="0"/>
              <a:t>16/03/2016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CADFE-3C1C-4AF1-AD15-5272A288506F}" type="slidenum">
              <a:rPr lang="en-GB" smtClean="0"/>
              <a:t>‹#›</a:t>
            </a:fld>
            <a:endParaRPr lang="en-GB"/>
          </a:p>
        </p:txBody>
      </p:sp>
    </p:spTree>
    <p:extLst>
      <p:ext uri="{BB962C8B-B14F-4D97-AF65-F5344CB8AC3E}">
        <p14:creationId xmlns:p14="http://schemas.microsoft.com/office/powerpoint/2010/main" val="2846538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ACAEAC6-7580-45D8-9704-B785CE69C5E3}" type="datetimeFigureOut">
              <a:rPr lang="en-GB" smtClean="0"/>
              <a:t>16/03/2016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CADFE-3C1C-4AF1-AD15-5272A288506F}" type="slidenum">
              <a:rPr lang="en-GB" smtClean="0"/>
              <a:t>‹#›</a:t>
            </a:fld>
            <a:endParaRPr lang="en-GB"/>
          </a:p>
        </p:txBody>
      </p:sp>
    </p:spTree>
    <p:extLst>
      <p:ext uri="{BB962C8B-B14F-4D97-AF65-F5344CB8AC3E}">
        <p14:creationId xmlns:p14="http://schemas.microsoft.com/office/powerpoint/2010/main" val="3322966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ACAEAC6-7580-45D8-9704-B785CE69C5E3}" type="datetimeFigureOut">
              <a:rPr lang="en-GB" smtClean="0"/>
              <a:t>16/03/2016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CADFE-3C1C-4AF1-AD15-5272A288506F}" type="slidenum">
              <a:rPr lang="en-GB" smtClean="0"/>
              <a:t>‹#›</a:t>
            </a:fld>
            <a:endParaRPr lang="en-GB"/>
          </a:p>
        </p:txBody>
      </p:sp>
    </p:spTree>
    <p:extLst>
      <p:ext uri="{BB962C8B-B14F-4D97-AF65-F5344CB8AC3E}">
        <p14:creationId xmlns:p14="http://schemas.microsoft.com/office/powerpoint/2010/main" val="909730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ACAEAC6-7580-45D8-9704-B785CE69C5E3}" type="datetimeFigureOut">
              <a:rPr lang="en-GB" smtClean="0"/>
              <a:t>16/03/2016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CADFE-3C1C-4AF1-AD15-5272A288506F}" type="slidenum">
              <a:rPr lang="en-GB" smtClean="0"/>
              <a:t>‹#›</a:t>
            </a:fld>
            <a:endParaRPr lang="en-GB"/>
          </a:p>
        </p:txBody>
      </p:sp>
    </p:spTree>
    <p:extLst>
      <p:ext uri="{BB962C8B-B14F-4D97-AF65-F5344CB8AC3E}">
        <p14:creationId xmlns:p14="http://schemas.microsoft.com/office/powerpoint/2010/main" val="3178054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CAEAC6-7580-45D8-9704-B785CE69C5E3}" type="datetimeFigureOut">
              <a:rPr lang="en-GB" smtClean="0"/>
              <a:t>16/03/2016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CADFE-3C1C-4AF1-AD15-5272A288506F}" type="slidenum">
              <a:rPr lang="en-GB" smtClean="0"/>
              <a:t>‹#›</a:t>
            </a:fld>
            <a:endParaRPr lang="en-GB"/>
          </a:p>
        </p:txBody>
      </p:sp>
    </p:spTree>
    <p:extLst>
      <p:ext uri="{BB962C8B-B14F-4D97-AF65-F5344CB8AC3E}">
        <p14:creationId xmlns:p14="http://schemas.microsoft.com/office/powerpoint/2010/main" val="1732170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ACAEAC6-7580-45D8-9704-B785CE69C5E3}" type="datetimeFigureOut">
              <a:rPr lang="en-GB" smtClean="0"/>
              <a:t>16/03/2016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6CADFE-3C1C-4AF1-AD15-5272A288506F}" type="slidenum">
              <a:rPr lang="en-GB" smtClean="0"/>
              <a:t>‹#›</a:t>
            </a:fld>
            <a:endParaRPr lang="en-GB"/>
          </a:p>
        </p:txBody>
      </p:sp>
    </p:spTree>
    <p:extLst>
      <p:ext uri="{BB962C8B-B14F-4D97-AF65-F5344CB8AC3E}">
        <p14:creationId xmlns:p14="http://schemas.microsoft.com/office/powerpoint/2010/main" val="91664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ACAEAC6-7580-45D8-9704-B785CE69C5E3}" type="datetimeFigureOut">
              <a:rPr lang="en-GB" smtClean="0"/>
              <a:t>16/03/2016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6CADFE-3C1C-4AF1-AD15-5272A288506F}" type="slidenum">
              <a:rPr lang="en-GB" smtClean="0"/>
              <a:t>‹#›</a:t>
            </a:fld>
            <a:endParaRPr lang="en-GB"/>
          </a:p>
        </p:txBody>
      </p:sp>
    </p:spTree>
    <p:extLst>
      <p:ext uri="{BB962C8B-B14F-4D97-AF65-F5344CB8AC3E}">
        <p14:creationId xmlns:p14="http://schemas.microsoft.com/office/powerpoint/2010/main" val="3614059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ACAEAC6-7580-45D8-9704-B785CE69C5E3}" type="datetimeFigureOut">
              <a:rPr lang="en-GB" smtClean="0"/>
              <a:t>16/03/2016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6CADFE-3C1C-4AF1-AD15-5272A288506F}" type="slidenum">
              <a:rPr lang="en-GB" smtClean="0"/>
              <a:t>‹#›</a:t>
            </a:fld>
            <a:endParaRPr lang="en-GB"/>
          </a:p>
        </p:txBody>
      </p:sp>
    </p:spTree>
    <p:extLst>
      <p:ext uri="{BB962C8B-B14F-4D97-AF65-F5344CB8AC3E}">
        <p14:creationId xmlns:p14="http://schemas.microsoft.com/office/powerpoint/2010/main" val="1356753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CAEAC6-7580-45D8-9704-B785CE69C5E3}" type="datetimeFigureOut">
              <a:rPr lang="en-GB" smtClean="0"/>
              <a:t>16/03/2016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6CADFE-3C1C-4AF1-AD15-5272A288506F}" type="slidenum">
              <a:rPr lang="en-GB" smtClean="0"/>
              <a:t>‹#›</a:t>
            </a:fld>
            <a:endParaRPr lang="en-GB"/>
          </a:p>
        </p:txBody>
      </p:sp>
    </p:spTree>
    <p:extLst>
      <p:ext uri="{BB962C8B-B14F-4D97-AF65-F5344CB8AC3E}">
        <p14:creationId xmlns:p14="http://schemas.microsoft.com/office/powerpoint/2010/main" val="163209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CAEAC6-7580-45D8-9704-B785CE69C5E3}" type="datetimeFigureOut">
              <a:rPr lang="en-GB" smtClean="0"/>
              <a:t>16/03/2016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6CADFE-3C1C-4AF1-AD15-5272A288506F}" type="slidenum">
              <a:rPr lang="en-GB" smtClean="0"/>
              <a:t>‹#›</a:t>
            </a:fld>
            <a:endParaRPr lang="en-GB"/>
          </a:p>
        </p:txBody>
      </p:sp>
    </p:spTree>
    <p:extLst>
      <p:ext uri="{BB962C8B-B14F-4D97-AF65-F5344CB8AC3E}">
        <p14:creationId xmlns:p14="http://schemas.microsoft.com/office/powerpoint/2010/main" val="1110758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CAEAC6-7580-45D8-9704-B785CE69C5E3}" type="datetimeFigureOut">
              <a:rPr lang="en-GB" smtClean="0"/>
              <a:t>16/03/2016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6CADFE-3C1C-4AF1-AD15-5272A288506F}" type="slidenum">
              <a:rPr lang="en-GB" smtClean="0"/>
              <a:t>‹#›</a:t>
            </a:fld>
            <a:endParaRPr lang="en-GB"/>
          </a:p>
        </p:txBody>
      </p:sp>
    </p:spTree>
    <p:extLst>
      <p:ext uri="{BB962C8B-B14F-4D97-AF65-F5344CB8AC3E}">
        <p14:creationId xmlns:p14="http://schemas.microsoft.com/office/powerpoint/2010/main" val="3251267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CAEAC6-7580-45D8-9704-B785CE69C5E3}" type="datetimeFigureOut">
              <a:rPr lang="en-GB" smtClean="0"/>
              <a:t>16/03/2016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6CADFE-3C1C-4AF1-AD15-5272A288506F}" type="slidenum">
              <a:rPr lang="en-GB" smtClean="0"/>
              <a:t>‹#›</a:t>
            </a:fld>
            <a:endParaRPr lang="en-GB"/>
          </a:p>
        </p:txBody>
      </p:sp>
    </p:spTree>
    <p:extLst>
      <p:ext uri="{BB962C8B-B14F-4D97-AF65-F5344CB8AC3E}">
        <p14:creationId xmlns:p14="http://schemas.microsoft.com/office/powerpoint/2010/main" val="1923797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alm and don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87"/>
            <a:ext cx="9146581" cy="68676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226" y="2492896"/>
            <a:ext cx="5040560" cy="3046988"/>
          </a:xfrm>
          <a:prstGeom prst="rect">
            <a:avLst/>
          </a:prstGeom>
          <a:noFill/>
        </p:spPr>
        <p:txBody>
          <a:bodyPr wrap="square" rtlCol="0">
            <a:spAutoFit/>
          </a:bodyPr>
          <a:lstStyle/>
          <a:p>
            <a:r>
              <a:rPr lang="en-US" sz="9600" dirty="0" smtClean="0">
                <a:solidFill>
                  <a:schemeClr val="bg1"/>
                </a:solidFill>
                <a:latin typeface="Kristen ITC" panose="03050502040202030202" pitchFamily="66" charset="0"/>
              </a:rPr>
              <a:t>Palm Sunday</a:t>
            </a:r>
            <a:endParaRPr lang="en-GB" sz="9600" dirty="0">
              <a:solidFill>
                <a:schemeClr val="bg1"/>
              </a:solidFill>
              <a:latin typeface="Kristen ITC" panose="03050502040202030202" pitchFamily="66" charset="0"/>
            </a:endParaRPr>
          </a:p>
        </p:txBody>
      </p:sp>
    </p:spTree>
    <p:extLst>
      <p:ext uri="{BB962C8B-B14F-4D97-AF65-F5344CB8AC3E}">
        <p14:creationId xmlns:p14="http://schemas.microsoft.com/office/powerpoint/2010/main" val="354711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newzealand.officialpublicholidays.com/sites/default/files/about_day/palm_sunday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7"/>
            <a:ext cx="91800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www.freewebs.com/treasurevalleypnc/jesus_triumphal_entry.jpg"/>
          <p:cNvPicPr>
            <a:picLocks noChangeAspect="1" noChangeArrowheads="1"/>
          </p:cNvPicPr>
          <p:nvPr/>
        </p:nvPicPr>
        <p:blipFill rotWithShape="1">
          <a:blip r:embed="rId3">
            <a:extLst>
              <a:ext uri="{28A0092B-C50C-407E-A947-70E740481C1C}">
                <a14:useLocalDpi xmlns:a14="http://schemas.microsoft.com/office/drawing/2010/main" val="0"/>
              </a:ext>
            </a:extLst>
          </a:blip>
          <a:srcRect l="1379" t="7399" r="1461" b="1384"/>
          <a:stretch/>
        </p:blipFill>
        <p:spPr bwMode="auto">
          <a:xfrm>
            <a:off x="755576" y="-17283"/>
            <a:ext cx="7704856" cy="6779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151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media-cache-ak0.pinimg.com/736x/55/b3/c8/55b3c8cf9d1a86a3f30a75920c604972.jpg"/>
          <p:cNvPicPr>
            <a:picLocks noChangeAspect="1" noChangeArrowheads="1"/>
          </p:cNvPicPr>
          <p:nvPr/>
        </p:nvPicPr>
        <p:blipFill rotWithShape="1">
          <a:blip r:embed="rId2">
            <a:extLst>
              <a:ext uri="{28A0092B-C50C-407E-A947-70E740481C1C}">
                <a14:useLocalDpi xmlns:a14="http://schemas.microsoft.com/office/drawing/2010/main" val="0"/>
              </a:ext>
            </a:extLst>
          </a:blip>
          <a:srcRect l="2633" r="15357"/>
          <a:stretch/>
        </p:blipFill>
        <p:spPr bwMode="auto">
          <a:xfrm>
            <a:off x="-41290" y="404664"/>
            <a:ext cx="9185290" cy="64533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s-media-cache-ak0.pinimg.com/736x/55/b3/c8/55b3c8cf9d1a86a3f30a75920c604972.jpg"/>
          <p:cNvPicPr>
            <a:picLocks noChangeAspect="1" noChangeArrowheads="1"/>
          </p:cNvPicPr>
          <p:nvPr/>
        </p:nvPicPr>
        <p:blipFill rotWithShape="1">
          <a:blip r:embed="rId2">
            <a:extLst>
              <a:ext uri="{28A0092B-C50C-407E-A947-70E740481C1C}">
                <a14:useLocalDpi xmlns:a14="http://schemas.microsoft.com/office/drawing/2010/main" val="0"/>
              </a:ext>
            </a:extLst>
          </a:blip>
          <a:srcRect l="2633" r="15357" b="1888"/>
          <a:stretch/>
        </p:blipFill>
        <p:spPr bwMode="auto">
          <a:xfrm>
            <a:off x="-48900" y="0"/>
            <a:ext cx="9192899" cy="6331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134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timvalentino.files.wordpress.com/2012/04/dont-miss-the-donke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88640"/>
            <a:ext cx="9144000" cy="2677656"/>
          </a:xfrm>
          <a:prstGeom prst="rect">
            <a:avLst/>
          </a:prstGeom>
          <a:noFill/>
        </p:spPr>
        <p:txBody>
          <a:bodyPr wrap="square" rtlCol="0">
            <a:spAutoFit/>
          </a:bodyPr>
          <a:lstStyle/>
          <a:p>
            <a:pPr algn="ctr"/>
            <a:r>
              <a:rPr lang="en-US" sz="6000" dirty="0" smtClean="0">
                <a:solidFill>
                  <a:schemeClr val="bg1"/>
                </a:solidFill>
                <a:latin typeface="Kristen ITC" panose="03050502040202030202" pitchFamily="66" charset="0"/>
                <a:ea typeface="KaiTi" panose="02010609060101010101" pitchFamily="49" charset="-122"/>
              </a:rPr>
              <a:t>Why did Jesus ride into Jerusalem on a donkey?</a:t>
            </a:r>
          </a:p>
          <a:p>
            <a:endParaRPr lang="en-GB" sz="4800"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527411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http://www.stpaulsrochester.org/wp-content/uploads/2014/02/donkey-iStock_000004305112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1556" y="3779404"/>
            <a:ext cx="3078596" cy="30785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1256" y="256872"/>
            <a:ext cx="8712968" cy="1015663"/>
          </a:xfrm>
          <a:prstGeom prst="rect">
            <a:avLst/>
          </a:prstGeom>
          <a:noFill/>
        </p:spPr>
        <p:txBody>
          <a:bodyPr wrap="square" rtlCol="0">
            <a:spAutoFit/>
          </a:bodyPr>
          <a:lstStyle/>
          <a:p>
            <a:pPr algn="ctr"/>
            <a:r>
              <a:rPr lang="en-US" sz="6000" dirty="0" smtClean="0">
                <a:latin typeface="Kristen ITC" panose="03050502040202030202" pitchFamily="66" charset="0"/>
              </a:rPr>
              <a:t>To fulfil a prophesy</a:t>
            </a:r>
          </a:p>
        </p:txBody>
      </p:sp>
      <p:sp>
        <p:nvSpPr>
          <p:cNvPr id="4" name="Rectangle 3"/>
          <p:cNvSpPr/>
          <p:nvPr/>
        </p:nvSpPr>
        <p:spPr>
          <a:xfrm>
            <a:off x="161256" y="1484784"/>
            <a:ext cx="8982744" cy="2492990"/>
          </a:xfrm>
          <a:prstGeom prst="rect">
            <a:avLst/>
          </a:prstGeom>
        </p:spPr>
        <p:txBody>
          <a:bodyPr wrap="square">
            <a:spAutoFit/>
          </a:bodyPr>
          <a:lstStyle/>
          <a:p>
            <a:r>
              <a:rPr lang="en-US" sz="6000" dirty="0" smtClean="0">
                <a:solidFill>
                  <a:schemeClr val="accent3">
                    <a:lumMod val="75000"/>
                  </a:schemeClr>
                </a:solidFill>
                <a:latin typeface="Kristen ITC" panose="03050502040202030202" pitchFamily="66" charset="0"/>
              </a:rPr>
              <a:t>Zechariah 9v9</a:t>
            </a:r>
          </a:p>
          <a:p>
            <a:r>
              <a:rPr lang="en-GB" sz="2400" dirty="0" smtClean="0">
                <a:latin typeface="Kristen ITC" panose="03050502040202030202" pitchFamily="66" charset="0"/>
              </a:rPr>
              <a:t>Rejoice, O people of Zion!</a:t>
            </a:r>
            <a:r>
              <a:rPr lang="en-GB" sz="2400" dirty="0">
                <a:latin typeface="Kristen ITC" panose="03050502040202030202" pitchFamily="66" charset="0"/>
              </a:rPr>
              <a:t> </a:t>
            </a:r>
            <a:r>
              <a:rPr lang="en-GB" sz="2400" dirty="0" smtClean="0">
                <a:latin typeface="Kristen ITC" panose="03050502040202030202" pitchFamily="66" charset="0"/>
              </a:rPr>
              <a:t>Shout in triumph, O people of Jerusalem! Look, your king is coming to you.</a:t>
            </a:r>
            <a:r>
              <a:rPr lang="en-GB" sz="2400" dirty="0">
                <a:latin typeface="Kristen ITC" panose="03050502040202030202" pitchFamily="66" charset="0"/>
              </a:rPr>
              <a:t> </a:t>
            </a:r>
            <a:r>
              <a:rPr lang="en-GB" sz="2400" dirty="0" smtClean="0">
                <a:latin typeface="Kristen ITC" panose="03050502040202030202" pitchFamily="66" charset="0"/>
              </a:rPr>
              <a:t>He is righteous and victorious, yet he is humble, riding on a donkey—riding on a donkey’s colt.</a:t>
            </a:r>
            <a:endParaRPr lang="en-US" sz="2400" dirty="0" smtClean="0">
              <a:latin typeface="Kristen ITC" panose="03050502040202030202" pitchFamily="66" charset="0"/>
            </a:endParaRPr>
          </a:p>
        </p:txBody>
      </p:sp>
      <p:sp>
        <p:nvSpPr>
          <p:cNvPr id="5" name="AutoShape 10"/>
          <p:cNvSpPr>
            <a:spLocks noChangeAspect="1" noChangeArrowheads="1"/>
          </p:cNvSpPr>
          <p:nvPr/>
        </p:nvSpPr>
        <p:spPr bwMode="auto">
          <a:xfrm>
            <a:off x="63500" y="-136525"/>
            <a:ext cx="6257925" cy="6257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60607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cdn.shopify.com/s/files/1/0049/3732/products/6.jpg?v=13349369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780928"/>
            <a:ext cx="3853557" cy="38535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3528" y="121856"/>
            <a:ext cx="8568952" cy="1938992"/>
          </a:xfrm>
          <a:prstGeom prst="rect">
            <a:avLst/>
          </a:prstGeom>
        </p:spPr>
        <p:txBody>
          <a:bodyPr wrap="square">
            <a:spAutoFit/>
          </a:bodyPr>
          <a:lstStyle/>
          <a:p>
            <a:pPr algn="ctr"/>
            <a:r>
              <a:rPr lang="en-US" sz="6000" dirty="0" smtClean="0">
                <a:latin typeface="Kristen ITC" panose="03050502040202030202" pitchFamily="66" charset="0"/>
              </a:rPr>
              <a:t>To present himself 	as Israel’s King</a:t>
            </a:r>
          </a:p>
        </p:txBody>
      </p:sp>
      <p:pic>
        <p:nvPicPr>
          <p:cNvPr id="4100" name="Picture 4" descr="https://jarrettbanks.files.wordpress.com/2013/11/crown-of-thor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45" y="2790056"/>
            <a:ext cx="4085959" cy="2908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026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hetimes.co.uk/tto/multimedia/archive/00392/123380641_Faith_392420c.jpg"/>
          <p:cNvPicPr>
            <a:picLocks noChangeAspect="1" noChangeArrowheads="1"/>
          </p:cNvPicPr>
          <p:nvPr/>
        </p:nvPicPr>
        <p:blipFill rotWithShape="1">
          <a:blip r:embed="rId2">
            <a:extLst>
              <a:ext uri="{28A0092B-C50C-407E-A947-70E740481C1C}">
                <a14:useLocalDpi xmlns:a14="http://schemas.microsoft.com/office/drawing/2010/main" val="0"/>
              </a:ext>
            </a:extLst>
          </a:blip>
          <a:srcRect l="2464" r="7241"/>
          <a:stretch/>
        </p:blipFill>
        <p:spPr bwMode="auto">
          <a:xfrm>
            <a:off x="0" y="-8354"/>
            <a:ext cx="9254836" cy="6866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153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c.tadst.com/gfx/600x400/palm-sunday-global.jp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4474760"/>
            <a:ext cx="3525657" cy="23504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http://c.tadst.com/gfx/600x400/palm-sunday-global.jp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513917"/>
            <a:ext cx="3437620" cy="22917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7504" y="188640"/>
            <a:ext cx="9036496" cy="1938992"/>
          </a:xfrm>
          <a:prstGeom prst="rect">
            <a:avLst/>
          </a:prstGeom>
          <a:noFill/>
        </p:spPr>
        <p:txBody>
          <a:bodyPr wrap="square" rtlCol="0">
            <a:spAutoFit/>
          </a:bodyPr>
          <a:lstStyle/>
          <a:p>
            <a:pPr algn="ctr"/>
            <a:r>
              <a:rPr lang="en-US" sz="6000" dirty="0" smtClean="0">
                <a:latin typeface="Kristen ITC" panose="03050502040202030202" pitchFamily="66" charset="0"/>
              </a:rPr>
              <a:t>To force the religious leaders to act</a:t>
            </a:r>
          </a:p>
        </p:txBody>
      </p:sp>
      <p:sp>
        <p:nvSpPr>
          <p:cNvPr id="6" name="TextBox 5"/>
          <p:cNvSpPr txBox="1"/>
          <p:nvPr/>
        </p:nvSpPr>
        <p:spPr>
          <a:xfrm>
            <a:off x="142140" y="2127632"/>
            <a:ext cx="8967223" cy="2862322"/>
          </a:xfrm>
          <a:prstGeom prst="rect">
            <a:avLst/>
          </a:prstGeom>
          <a:noFill/>
        </p:spPr>
        <p:txBody>
          <a:bodyPr wrap="square" rtlCol="0">
            <a:spAutoFit/>
          </a:bodyPr>
          <a:lstStyle/>
          <a:p>
            <a:r>
              <a:rPr lang="en-GB" sz="6000" dirty="0" smtClean="0">
                <a:solidFill>
                  <a:srgbClr val="92D050"/>
                </a:solidFill>
                <a:latin typeface="Kristen ITC" panose="03050502040202030202" pitchFamily="66" charset="0"/>
              </a:rPr>
              <a:t>Matthew 26 v 3-5</a:t>
            </a:r>
          </a:p>
          <a:p>
            <a:r>
              <a:rPr lang="en-GB" sz="2400" baseline="30000" dirty="0" smtClean="0">
                <a:latin typeface="Kristen ITC" panose="03050502040202030202" pitchFamily="66" charset="0"/>
              </a:rPr>
              <a:t>3 </a:t>
            </a:r>
            <a:r>
              <a:rPr lang="en-GB" sz="2400" dirty="0" smtClean="0">
                <a:latin typeface="Kristen ITC" panose="03050502040202030202" pitchFamily="66" charset="0"/>
              </a:rPr>
              <a:t>At that same time the leading priests and elders were meeting at the residence of Caiaphas, the high priest, </a:t>
            </a:r>
            <a:r>
              <a:rPr lang="en-GB" sz="2400" baseline="30000" dirty="0" smtClean="0">
                <a:latin typeface="Kristen ITC" panose="03050502040202030202" pitchFamily="66" charset="0"/>
              </a:rPr>
              <a:t>4 </a:t>
            </a:r>
            <a:r>
              <a:rPr lang="en-GB" sz="2400" dirty="0" smtClean="0">
                <a:latin typeface="Kristen ITC" panose="03050502040202030202" pitchFamily="66" charset="0"/>
              </a:rPr>
              <a:t>plotting how to capture Jesus secretly and kill him. </a:t>
            </a:r>
            <a:r>
              <a:rPr lang="en-GB" sz="2400" baseline="30000" dirty="0" smtClean="0">
                <a:latin typeface="Kristen ITC" panose="03050502040202030202" pitchFamily="66" charset="0"/>
              </a:rPr>
              <a:t>5 </a:t>
            </a:r>
            <a:r>
              <a:rPr lang="en-GB" sz="2400" dirty="0" smtClean="0">
                <a:latin typeface="Kristen ITC" panose="03050502040202030202" pitchFamily="66" charset="0"/>
              </a:rPr>
              <a:t>“But not during the Passover celebration,” they agreed, “or the people may riot.”</a:t>
            </a:r>
            <a:endParaRPr lang="en-US" sz="2400" dirty="0" smtClean="0">
              <a:latin typeface="Kristen ITC" panose="03050502040202030202" pitchFamily="66" charset="0"/>
            </a:endParaRPr>
          </a:p>
        </p:txBody>
      </p:sp>
    </p:spTree>
    <p:extLst>
      <p:ext uri="{BB962C8B-B14F-4D97-AF65-F5344CB8AC3E}">
        <p14:creationId xmlns:p14="http://schemas.microsoft.com/office/powerpoint/2010/main" val="2963492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leucht.com/superstar/images/03-Superstar.jpg"/>
          <p:cNvPicPr>
            <a:picLocks noChangeAspect="1" noChangeArrowheads="1"/>
          </p:cNvPicPr>
          <p:nvPr/>
        </p:nvPicPr>
        <p:blipFill rotWithShape="1">
          <a:blip r:embed="rId2">
            <a:extLst>
              <a:ext uri="{28A0092B-C50C-407E-A947-70E740481C1C}">
                <a14:useLocalDpi xmlns:a14="http://schemas.microsoft.com/office/drawing/2010/main" val="0"/>
              </a:ext>
            </a:extLst>
          </a:blip>
          <a:srcRect l="6110" r="5909"/>
          <a:stretch/>
        </p:blipFill>
        <p:spPr bwMode="auto">
          <a:xfrm>
            <a:off x="0" y="3836"/>
            <a:ext cx="9144000" cy="69252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0528" y="5849037"/>
            <a:ext cx="9036496" cy="1015663"/>
          </a:xfrm>
          <a:prstGeom prst="rect">
            <a:avLst/>
          </a:prstGeom>
          <a:noFill/>
        </p:spPr>
        <p:txBody>
          <a:bodyPr wrap="square" rtlCol="0">
            <a:spAutoFit/>
          </a:bodyPr>
          <a:lstStyle/>
          <a:p>
            <a:pPr algn="ctr"/>
            <a:r>
              <a:rPr lang="en-US" sz="6000" dirty="0" smtClean="0">
                <a:solidFill>
                  <a:schemeClr val="bg1"/>
                </a:solidFill>
                <a:latin typeface="Kristen ITC" panose="03050502040202030202" pitchFamily="66" charset="0"/>
              </a:rPr>
              <a:t>Plotting against Jesus</a:t>
            </a:r>
          </a:p>
        </p:txBody>
      </p:sp>
    </p:spTree>
    <p:extLst>
      <p:ext uri="{BB962C8B-B14F-4D97-AF65-F5344CB8AC3E}">
        <p14:creationId xmlns:p14="http://schemas.microsoft.com/office/powerpoint/2010/main" val="1566355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lifejourney.files.wordpress.com/2011/04/act3-scene28-01l.jpg"/>
          <p:cNvPicPr>
            <a:picLocks noChangeAspect="1" noChangeArrowheads="1"/>
          </p:cNvPicPr>
          <p:nvPr/>
        </p:nvPicPr>
        <p:blipFill rotWithShape="1">
          <a:blip r:embed="rId2">
            <a:extLst>
              <a:ext uri="{28A0092B-C50C-407E-A947-70E740481C1C}">
                <a14:useLocalDpi xmlns:a14="http://schemas.microsoft.com/office/drawing/2010/main" val="0"/>
              </a:ext>
            </a:extLst>
          </a:blip>
          <a:srcRect l="9015" r="2059"/>
          <a:stretch/>
        </p:blipFill>
        <p:spPr bwMode="auto">
          <a:xfrm>
            <a:off x="-180109" y="-91826"/>
            <a:ext cx="9324109" cy="6985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981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73" y="620688"/>
            <a:ext cx="8823207" cy="1015663"/>
          </a:xfrm>
          <a:prstGeom prst="rect">
            <a:avLst/>
          </a:prstGeom>
        </p:spPr>
        <p:txBody>
          <a:bodyPr wrap="square">
            <a:spAutoFit/>
          </a:bodyPr>
          <a:lstStyle/>
          <a:p>
            <a:pPr algn="ctr"/>
            <a:r>
              <a:rPr lang="en-US" sz="6000" dirty="0" smtClean="0">
                <a:latin typeface="Kristen ITC" panose="03050502040202030202" pitchFamily="66" charset="0"/>
              </a:rPr>
              <a:t>It was the right time</a:t>
            </a:r>
          </a:p>
        </p:txBody>
      </p:sp>
      <p:sp>
        <p:nvSpPr>
          <p:cNvPr id="6" name="TextBox 5"/>
          <p:cNvSpPr txBox="1"/>
          <p:nvPr/>
        </p:nvSpPr>
        <p:spPr>
          <a:xfrm>
            <a:off x="340416" y="1726918"/>
            <a:ext cx="8280920" cy="4801314"/>
          </a:xfrm>
          <a:prstGeom prst="rect">
            <a:avLst/>
          </a:prstGeom>
          <a:noFill/>
        </p:spPr>
        <p:txBody>
          <a:bodyPr wrap="square" rtlCol="0">
            <a:spAutoFit/>
          </a:bodyPr>
          <a:lstStyle/>
          <a:p>
            <a:pPr algn="ctr"/>
            <a:r>
              <a:rPr lang="en-US" sz="6000" dirty="0" smtClean="0">
                <a:solidFill>
                  <a:srgbClr val="92D050"/>
                </a:solidFill>
                <a:latin typeface="Kristen ITC" panose="03050502040202030202" pitchFamily="66" charset="0"/>
              </a:rPr>
              <a:t>Exodus 12 v 3,6</a:t>
            </a:r>
          </a:p>
          <a:p>
            <a:endParaRPr lang="en-GB" baseline="30000" dirty="0" smtClean="0">
              <a:latin typeface="Kristen ITC" panose="03050502040202030202" pitchFamily="66" charset="0"/>
            </a:endParaRPr>
          </a:p>
          <a:p>
            <a:r>
              <a:rPr lang="en-GB" sz="2400" baseline="30000" dirty="0" smtClean="0">
                <a:latin typeface="Kristen ITC" panose="03050502040202030202" pitchFamily="66" charset="0"/>
              </a:rPr>
              <a:t>3 </a:t>
            </a:r>
            <a:r>
              <a:rPr lang="en-GB" sz="2400" dirty="0" smtClean="0">
                <a:latin typeface="Kristen ITC" panose="03050502040202030202" pitchFamily="66" charset="0"/>
              </a:rPr>
              <a:t>Announce to the whole community of Israel that on the tenth day of this month each family must choose a lamb or a young goat for a sacrifice, one animal for each household.</a:t>
            </a:r>
          </a:p>
          <a:p>
            <a:endParaRPr lang="en-GB" sz="2400" dirty="0" smtClean="0">
              <a:latin typeface="Kristen ITC" panose="03050502040202030202" pitchFamily="66" charset="0"/>
            </a:endParaRPr>
          </a:p>
          <a:p>
            <a:r>
              <a:rPr lang="en-GB" sz="2400" baseline="30000" dirty="0" smtClean="0">
                <a:latin typeface="Kristen ITC" panose="03050502040202030202" pitchFamily="66" charset="0"/>
              </a:rPr>
              <a:t> 6</a:t>
            </a:r>
            <a:r>
              <a:rPr lang="en-GB" sz="2400" dirty="0" smtClean="0">
                <a:latin typeface="Kristen ITC" panose="03050502040202030202" pitchFamily="66" charset="0"/>
              </a:rPr>
              <a:t>“Take special care of this chosen animal until the evening of the fourteenth day of this first month. Then the whole assembly of the community of Israel must slaughter their lamb or young goat at twilight. </a:t>
            </a:r>
            <a:endParaRPr lang="en-US" sz="2400" dirty="0" smtClean="0">
              <a:latin typeface="Kristen ITC" panose="03050502040202030202" pitchFamily="66" charset="0"/>
            </a:endParaRPr>
          </a:p>
          <a:p>
            <a:endParaRPr lang="en-GB" dirty="0"/>
          </a:p>
        </p:txBody>
      </p:sp>
    </p:spTree>
    <p:extLst>
      <p:ext uri="{BB962C8B-B14F-4D97-AF65-F5344CB8AC3E}">
        <p14:creationId xmlns:p14="http://schemas.microsoft.com/office/powerpoint/2010/main" val="31865046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657</TotalTime>
  <Words>91</Words>
  <Application>Microsoft Office PowerPoint</Application>
  <PresentationFormat>On-screen Show (4:3)</PresentationFormat>
  <Paragraphs>16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Hamilton</dc:creator>
  <cp:lastModifiedBy>Jill Hamilton</cp:lastModifiedBy>
  <cp:revision>28</cp:revision>
  <dcterms:created xsi:type="dcterms:W3CDTF">2016-03-14T10:52:15Z</dcterms:created>
  <dcterms:modified xsi:type="dcterms:W3CDTF">2016-03-16T12:36:20Z</dcterms:modified>
</cp:coreProperties>
</file>