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sldIdLst>
    <p:sldId id="265" r:id="rId2"/>
    <p:sldId id="258" r:id="rId3"/>
    <p:sldId id="259" r:id="rId4"/>
    <p:sldId id="260" r:id="rId5"/>
    <p:sldId id="261" r:id="rId6"/>
    <p:sldId id="262" r:id="rId7"/>
    <p:sldId id="263" r:id="rId8"/>
    <p:sldId id="264" r:id="rId9"/>
    <p:sldId id="266" r:id="rId10"/>
    <p:sldId id="267" r:id="rId11"/>
    <p:sldId id="268"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83"/>
  </p:normalViewPr>
  <p:slideViewPr>
    <p:cSldViewPr snapToGrid="0" snapToObjects="1">
      <p:cViewPr varScale="1">
        <p:scale>
          <a:sx n="94" d="100"/>
          <a:sy n="94" d="100"/>
        </p:scale>
        <p:origin x="1624"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DD9340-D0DB-9943-A0A2-18C27E90650A}" type="datetimeFigureOut">
              <a:rPr lang="en-US" smtClean="0"/>
              <a:t>1/23/19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F677B6-3CCC-FD42-A004-4AFC737D5CC8}" type="slidenum">
              <a:rPr lang="en-US" smtClean="0"/>
              <a:t>‹#›</a:t>
            </a:fld>
            <a:endParaRPr lang="en-US"/>
          </a:p>
        </p:txBody>
      </p:sp>
    </p:spTree>
    <p:extLst>
      <p:ext uri="{BB962C8B-B14F-4D97-AF65-F5344CB8AC3E}">
        <p14:creationId xmlns:p14="http://schemas.microsoft.com/office/powerpoint/2010/main" val="156430046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2B4D84-BBA4-C441-9DBB-15DB3E5BFF0F}" type="slidenum">
              <a:rPr lang="en-US" smtClean="0"/>
              <a:t>1</a:t>
            </a:fld>
            <a:endParaRPr lang="en-US"/>
          </a:p>
        </p:txBody>
      </p:sp>
    </p:spTree>
    <p:extLst>
      <p:ext uri="{BB962C8B-B14F-4D97-AF65-F5344CB8AC3E}">
        <p14:creationId xmlns:p14="http://schemas.microsoft.com/office/powerpoint/2010/main" val="32759434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2B4D84-BBA4-C441-9DBB-15DB3E5BFF0F}" type="slidenum">
              <a:rPr lang="en-US" smtClean="0"/>
              <a:t>10</a:t>
            </a:fld>
            <a:endParaRPr lang="en-US"/>
          </a:p>
        </p:txBody>
      </p:sp>
    </p:spTree>
    <p:extLst>
      <p:ext uri="{BB962C8B-B14F-4D97-AF65-F5344CB8AC3E}">
        <p14:creationId xmlns:p14="http://schemas.microsoft.com/office/powerpoint/2010/main" val="32759434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2B4D84-BBA4-C441-9DBB-15DB3E5BFF0F}" type="slidenum">
              <a:rPr lang="en-US" smtClean="0"/>
              <a:t>11</a:t>
            </a:fld>
            <a:endParaRPr lang="en-US"/>
          </a:p>
        </p:txBody>
      </p:sp>
    </p:spTree>
    <p:extLst>
      <p:ext uri="{BB962C8B-B14F-4D97-AF65-F5344CB8AC3E}">
        <p14:creationId xmlns:p14="http://schemas.microsoft.com/office/powerpoint/2010/main" val="3275943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2B4D84-BBA4-C441-9DBB-15DB3E5BFF0F}" type="slidenum">
              <a:rPr lang="en-US" smtClean="0"/>
              <a:t>2</a:t>
            </a:fld>
            <a:endParaRPr lang="en-US"/>
          </a:p>
        </p:txBody>
      </p:sp>
    </p:spTree>
    <p:extLst>
      <p:ext uri="{BB962C8B-B14F-4D97-AF65-F5344CB8AC3E}">
        <p14:creationId xmlns:p14="http://schemas.microsoft.com/office/powerpoint/2010/main" val="32759434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2B4D84-BBA4-C441-9DBB-15DB3E5BFF0F}" type="slidenum">
              <a:rPr lang="en-US" smtClean="0"/>
              <a:t>3</a:t>
            </a:fld>
            <a:endParaRPr lang="en-US"/>
          </a:p>
        </p:txBody>
      </p:sp>
    </p:spTree>
    <p:extLst>
      <p:ext uri="{BB962C8B-B14F-4D97-AF65-F5344CB8AC3E}">
        <p14:creationId xmlns:p14="http://schemas.microsoft.com/office/powerpoint/2010/main" val="3275943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2B4D84-BBA4-C441-9DBB-15DB3E5BFF0F}" type="slidenum">
              <a:rPr lang="en-US" smtClean="0"/>
              <a:t>4</a:t>
            </a:fld>
            <a:endParaRPr lang="en-US"/>
          </a:p>
        </p:txBody>
      </p:sp>
    </p:spTree>
    <p:extLst>
      <p:ext uri="{BB962C8B-B14F-4D97-AF65-F5344CB8AC3E}">
        <p14:creationId xmlns:p14="http://schemas.microsoft.com/office/powerpoint/2010/main" val="32759434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2B4D84-BBA4-C441-9DBB-15DB3E5BFF0F}" type="slidenum">
              <a:rPr lang="en-US" smtClean="0"/>
              <a:t>5</a:t>
            </a:fld>
            <a:endParaRPr lang="en-US"/>
          </a:p>
        </p:txBody>
      </p:sp>
    </p:spTree>
    <p:extLst>
      <p:ext uri="{BB962C8B-B14F-4D97-AF65-F5344CB8AC3E}">
        <p14:creationId xmlns:p14="http://schemas.microsoft.com/office/powerpoint/2010/main" val="32759434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2B4D84-BBA4-C441-9DBB-15DB3E5BFF0F}" type="slidenum">
              <a:rPr lang="en-US" smtClean="0"/>
              <a:t>6</a:t>
            </a:fld>
            <a:endParaRPr lang="en-US"/>
          </a:p>
        </p:txBody>
      </p:sp>
    </p:spTree>
    <p:extLst>
      <p:ext uri="{BB962C8B-B14F-4D97-AF65-F5344CB8AC3E}">
        <p14:creationId xmlns:p14="http://schemas.microsoft.com/office/powerpoint/2010/main" val="32759434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2B4D84-BBA4-C441-9DBB-15DB3E5BFF0F}" type="slidenum">
              <a:rPr lang="en-US" smtClean="0"/>
              <a:t>7</a:t>
            </a:fld>
            <a:endParaRPr lang="en-US"/>
          </a:p>
        </p:txBody>
      </p:sp>
    </p:spTree>
    <p:extLst>
      <p:ext uri="{BB962C8B-B14F-4D97-AF65-F5344CB8AC3E}">
        <p14:creationId xmlns:p14="http://schemas.microsoft.com/office/powerpoint/2010/main" val="32759434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2B4D84-BBA4-C441-9DBB-15DB3E5BFF0F}" type="slidenum">
              <a:rPr lang="en-US" smtClean="0"/>
              <a:t>8</a:t>
            </a:fld>
            <a:endParaRPr lang="en-US"/>
          </a:p>
        </p:txBody>
      </p:sp>
    </p:spTree>
    <p:extLst>
      <p:ext uri="{BB962C8B-B14F-4D97-AF65-F5344CB8AC3E}">
        <p14:creationId xmlns:p14="http://schemas.microsoft.com/office/powerpoint/2010/main" val="32759434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2B4D84-BBA4-C441-9DBB-15DB3E5BFF0F}" type="slidenum">
              <a:rPr lang="en-US" smtClean="0"/>
              <a:t>9</a:t>
            </a:fld>
            <a:endParaRPr lang="en-US"/>
          </a:p>
        </p:txBody>
      </p:sp>
    </p:spTree>
    <p:extLst>
      <p:ext uri="{BB962C8B-B14F-4D97-AF65-F5344CB8AC3E}">
        <p14:creationId xmlns:p14="http://schemas.microsoft.com/office/powerpoint/2010/main" val="3275943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974EEEB5-3864-C14E-888F-5BB158D39E83}" type="datetimeFigureOut">
              <a:rPr lang="en-US" smtClean="0"/>
              <a:t>1/23/19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16F57B-3083-C147-9CBA-FD72A484A00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4EEEB5-3864-C14E-888F-5BB158D39E83}" type="datetimeFigureOut">
              <a:rPr lang="en-US" smtClean="0"/>
              <a:t>1/23/19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16F57B-3083-C147-9CBA-FD72A484A001}"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974EEEB5-3864-C14E-888F-5BB158D39E83}" type="datetimeFigureOut">
              <a:rPr lang="en-US" smtClean="0"/>
              <a:t>1/23/19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16F57B-3083-C147-9CBA-FD72A484A001}"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974EEEB5-3864-C14E-888F-5BB158D39E83}" type="datetimeFigureOut">
              <a:rPr lang="en-US" smtClean="0"/>
              <a:t>1/23/19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16F57B-3083-C147-9CBA-FD72A484A00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974EEEB5-3864-C14E-888F-5BB158D39E83}" type="datetimeFigureOut">
              <a:rPr lang="en-US" smtClean="0"/>
              <a:t>1/23/19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16F57B-3083-C147-9CBA-FD72A484A00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974EEEB5-3864-C14E-888F-5BB158D39E83}" type="datetimeFigureOut">
              <a:rPr lang="en-US" smtClean="0"/>
              <a:t>1/23/19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16F57B-3083-C147-9CBA-FD72A484A001}"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4EEEB5-3864-C14E-888F-5BB158D39E83}" type="datetimeFigureOut">
              <a:rPr lang="en-US" smtClean="0"/>
              <a:t>1/23/19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16F57B-3083-C147-9CBA-FD72A484A00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974EEEB5-3864-C14E-888F-5BB158D39E83}" type="datetimeFigureOut">
              <a:rPr lang="en-US" smtClean="0"/>
              <a:t>1/23/19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16F57B-3083-C147-9CBA-FD72A484A00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974EEEB5-3864-C14E-888F-5BB158D39E83}" type="datetimeFigureOut">
              <a:rPr lang="en-US" smtClean="0"/>
              <a:t>1/23/19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16F57B-3083-C147-9CBA-FD72A484A00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974EEEB5-3864-C14E-888F-5BB158D39E83}" type="datetimeFigureOut">
              <a:rPr lang="en-US" smtClean="0"/>
              <a:t>1/23/19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16F57B-3083-C147-9CBA-FD72A484A00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4EEEB5-3864-C14E-888F-5BB158D39E83}" type="datetimeFigureOut">
              <a:rPr lang="en-US" smtClean="0"/>
              <a:t>1/23/19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16F57B-3083-C147-9CBA-FD72A484A00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4EEEB5-3864-C14E-888F-5BB158D39E83}" type="datetimeFigureOut">
              <a:rPr lang="en-US" smtClean="0"/>
              <a:t>1/23/19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16F57B-3083-C147-9CBA-FD72A484A00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974EEEB5-3864-C14E-888F-5BB158D39E83}" type="datetimeFigureOut">
              <a:rPr lang="en-US" smtClean="0"/>
              <a:t>1/23/19</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6916F57B-3083-C147-9CBA-FD72A484A00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1796" y="365633"/>
            <a:ext cx="8710461" cy="5078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700" dirty="0"/>
              <a:t>Worship as Lifestyle </a:t>
            </a:r>
            <a:r>
              <a:rPr lang="mr-IN" sz="2700" dirty="0"/>
              <a:t>–</a:t>
            </a:r>
            <a:r>
              <a:rPr lang="en-US" sz="2700" dirty="0"/>
              <a:t> A call to transformative living</a:t>
            </a:r>
          </a:p>
        </p:txBody>
      </p:sp>
      <p:sp>
        <p:nvSpPr>
          <p:cNvPr id="3" name="Footer Placeholder 2"/>
          <p:cNvSpPr>
            <a:spLocks noGrp="1"/>
          </p:cNvSpPr>
          <p:nvPr>
            <p:ph type="ftr" sz="quarter" idx="11"/>
          </p:nvPr>
        </p:nvSpPr>
        <p:spPr>
          <a:xfrm>
            <a:off x="307846" y="6100276"/>
            <a:ext cx="3482513" cy="577314"/>
          </a:xfrm>
        </p:spPr>
        <p:txBody>
          <a:bodyPr/>
          <a:lstStyle/>
          <a:p>
            <a:endParaRPr lang="en-US" sz="1600" dirty="0"/>
          </a:p>
        </p:txBody>
      </p:sp>
      <p:sp>
        <p:nvSpPr>
          <p:cNvPr id="4" name="Rectangle 3"/>
          <p:cNvSpPr/>
          <p:nvPr/>
        </p:nvSpPr>
        <p:spPr>
          <a:xfrm>
            <a:off x="307846" y="1154626"/>
            <a:ext cx="8523498" cy="3046988"/>
          </a:xfrm>
          <a:prstGeom prst="rect">
            <a:avLst/>
          </a:prstGeom>
        </p:spPr>
        <p:txBody>
          <a:bodyPr wrap="square">
            <a:spAutoFit/>
          </a:bodyPr>
          <a:lstStyle/>
          <a:p>
            <a:r>
              <a:rPr lang="en-GB" sz="3200" i="1" dirty="0"/>
              <a:t>To worship is to </a:t>
            </a:r>
            <a:r>
              <a:rPr lang="en-GB" sz="3200" b="1" i="1" dirty="0"/>
              <a:t>quicken the conscience </a:t>
            </a:r>
            <a:r>
              <a:rPr lang="en-GB" sz="3200" i="1" dirty="0"/>
              <a:t>by the holiness of God, to feed the mind with the truth of God, to purge the imagination by the beauty of God, to open the heart to the love of God, to devote the will to the purpose of God.</a:t>
            </a:r>
            <a:r>
              <a:rPr lang="en-GB" sz="3200" b="1" dirty="0"/>
              <a:t> William Temple</a:t>
            </a:r>
            <a:r>
              <a:rPr lang="en-GB" sz="3200" dirty="0"/>
              <a:t> </a:t>
            </a:r>
          </a:p>
        </p:txBody>
      </p:sp>
    </p:spTree>
    <p:extLst>
      <p:ext uri="{BB962C8B-B14F-4D97-AF65-F5344CB8AC3E}">
        <p14:creationId xmlns:p14="http://schemas.microsoft.com/office/powerpoint/2010/main" val="287064695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1796" y="365633"/>
            <a:ext cx="8710461" cy="5078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700" dirty="0"/>
              <a:t>Worship as Lifestyle </a:t>
            </a:r>
            <a:r>
              <a:rPr lang="mr-IN" sz="2700" dirty="0"/>
              <a:t>–</a:t>
            </a:r>
            <a:r>
              <a:rPr lang="en-US" sz="2700" dirty="0"/>
              <a:t> A call to transformative living</a:t>
            </a:r>
          </a:p>
        </p:txBody>
      </p:sp>
      <p:sp>
        <p:nvSpPr>
          <p:cNvPr id="3" name="Footer Placeholder 2"/>
          <p:cNvSpPr>
            <a:spLocks noGrp="1"/>
          </p:cNvSpPr>
          <p:nvPr>
            <p:ph type="ftr" sz="quarter" idx="11"/>
          </p:nvPr>
        </p:nvSpPr>
        <p:spPr>
          <a:xfrm>
            <a:off x="307846" y="6100276"/>
            <a:ext cx="3482513" cy="577314"/>
          </a:xfrm>
        </p:spPr>
        <p:txBody>
          <a:bodyPr/>
          <a:lstStyle/>
          <a:p>
            <a:endParaRPr lang="en-US" sz="1600" dirty="0"/>
          </a:p>
        </p:txBody>
      </p:sp>
      <p:sp>
        <p:nvSpPr>
          <p:cNvPr id="4" name="Rectangle 3"/>
          <p:cNvSpPr/>
          <p:nvPr/>
        </p:nvSpPr>
        <p:spPr>
          <a:xfrm>
            <a:off x="307845" y="1501015"/>
            <a:ext cx="8196411" cy="1077218"/>
          </a:xfrm>
          <a:prstGeom prst="rect">
            <a:avLst/>
          </a:prstGeom>
        </p:spPr>
        <p:txBody>
          <a:bodyPr wrap="square">
            <a:spAutoFit/>
          </a:bodyPr>
          <a:lstStyle/>
          <a:p>
            <a:r>
              <a:rPr lang="en-GB" sz="3200" b="1" dirty="0"/>
              <a:t>The motivation for transformation is due to the love of Jesus</a:t>
            </a:r>
            <a:r>
              <a:rPr lang="en-GB" sz="3200" dirty="0">
                <a:effectLst/>
              </a:rPr>
              <a:t> </a:t>
            </a:r>
            <a:endParaRPr lang="en-US" sz="3200" dirty="0"/>
          </a:p>
        </p:txBody>
      </p:sp>
      <p:sp>
        <p:nvSpPr>
          <p:cNvPr id="5" name="Rectangle 4"/>
          <p:cNvSpPr/>
          <p:nvPr/>
        </p:nvSpPr>
        <p:spPr>
          <a:xfrm>
            <a:off x="538731" y="2578233"/>
            <a:ext cx="8433526" cy="3323987"/>
          </a:xfrm>
          <a:prstGeom prst="rect">
            <a:avLst/>
          </a:prstGeom>
        </p:spPr>
        <p:txBody>
          <a:bodyPr wrap="square">
            <a:spAutoFit/>
          </a:bodyPr>
          <a:lstStyle/>
          <a:p>
            <a:r>
              <a:rPr lang="en-GB" sz="3000" dirty="0"/>
              <a:t>2 Cor. 5: 14 -15 </a:t>
            </a:r>
            <a:r>
              <a:rPr lang="en-GB" sz="3000" baseline="30000" dirty="0"/>
              <a:t>14 </a:t>
            </a:r>
            <a:r>
              <a:rPr lang="en-GB" sz="3000" dirty="0"/>
              <a:t>Either way, Christ’s love controls us. Since we believe that Christ died for all, we also believe that we have all died to our old life. </a:t>
            </a:r>
            <a:r>
              <a:rPr lang="en-GB" sz="3000" baseline="30000" dirty="0"/>
              <a:t>15 </a:t>
            </a:r>
            <a:r>
              <a:rPr lang="en-GB" sz="3000" dirty="0"/>
              <a:t>He died for everyone so that those who receive his new life will no longer live for themselves. Instead, they will live for Christ, who died and was raised for them. </a:t>
            </a:r>
          </a:p>
        </p:txBody>
      </p:sp>
    </p:spTree>
    <p:extLst>
      <p:ext uri="{BB962C8B-B14F-4D97-AF65-F5344CB8AC3E}">
        <p14:creationId xmlns:p14="http://schemas.microsoft.com/office/powerpoint/2010/main" val="8602867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p:tgtEl>
                                          <p:spTgt spid="5">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1796" y="365633"/>
            <a:ext cx="8710461" cy="5078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700" dirty="0"/>
              <a:t>Worship as Lifestyle </a:t>
            </a:r>
            <a:r>
              <a:rPr lang="mr-IN" sz="2700" dirty="0"/>
              <a:t>–</a:t>
            </a:r>
            <a:r>
              <a:rPr lang="en-US" sz="2700" dirty="0"/>
              <a:t> A call to transformative living</a:t>
            </a:r>
          </a:p>
        </p:txBody>
      </p:sp>
      <p:sp>
        <p:nvSpPr>
          <p:cNvPr id="3" name="Footer Placeholder 2"/>
          <p:cNvSpPr>
            <a:spLocks noGrp="1"/>
          </p:cNvSpPr>
          <p:nvPr>
            <p:ph type="ftr" sz="quarter" idx="11"/>
          </p:nvPr>
        </p:nvSpPr>
        <p:spPr>
          <a:xfrm>
            <a:off x="307846" y="6100276"/>
            <a:ext cx="3482513" cy="577314"/>
          </a:xfrm>
        </p:spPr>
        <p:txBody>
          <a:bodyPr/>
          <a:lstStyle/>
          <a:p>
            <a:endParaRPr lang="en-US" sz="1600" dirty="0"/>
          </a:p>
        </p:txBody>
      </p:sp>
      <p:sp>
        <p:nvSpPr>
          <p:cNvPr id="6" name="Rectangle 5"/>
          <p:cNvSpPr/>
          <p:nvPr/>
        </p:nvSpPr>
        <p:spPr>
          <a:xfrm>
            <a:off x="442529" y="1943622"/>
            <a:ext cx="8196411" cy="2062103"/>
          </a:xfrm>
          <a:prstGeom prst="rect">
            <a:avLst/>
          </a:prstGeom>
        </p:spPr>
        <p:txBody>
          <a:bodyPr wrap="square">
            <a:spAutoFit/>
          </a:bodyPr>
          <a:lstStyle/>
          <a:p>
            <a:r>
              <a:rPr lang="en-GB" sz="3200" dirty="0"/>
              <a:t>when </a:t>
            </a:r>
            <a:r>
              <a:rPr lang="en-GB" sz="3200" i="1" dirty="0"/>
              <a:t>'the windows of heaven were open,</a:t>
            </a:r>
            <a:r>
              <a:rPr lang="en-GB" sz="3200" dirty="0"/>
              <a:t>' when God </a:t>
            </a:r>
            <a:r>
              <a:rPr lang="en-GB" sz="3200" i="1" dirty="0"/>
              <a:t>'did appear in the midst of the congregation</a:t>
            </a:r>
            <a:r>
              <a:rPr lang="en-GB" sz="3200" dirty="0"/>
              <a:t>' when </a:t>
            </a:r>
            <a:r>
              <a:rPr lang="en-GB" sz="3200" i="1" dirty="0"/>
              <a:t>'the spirit of glory. As usual rested upon them.</a:t>
            </a:r>
            <a:r>
              <a:rPr lang="en-GB" sz="3200" dirty="0"/>
              <a:t>' John Wesley</a:t>
            </a:r>
          </a:p>
        </p:txBody>
      </p:sp>
    </p:spTree>
    <p:extLst>
      <p:ext uri="{BB962C8B-B14F-4D97-AF65-F5344CB8AC3E}">
        <p14:creationId xmlns:p14="http://schemas.microsoft.com/office/powerpoint/2010/main" val="303391311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1796" y="365633"/>
            <a:ext cx="8710461" cy="5078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700" dirty="0"/>
              <a:t>Worship as Lifestyle </a:t>
            </a:r>
            <a:r>
              <a:rPr lang="mr-IN" sz="2700" dirty="0"/>
              <a:t>–</a:t>
            </a:r>
            <a:r>
              <a:rPr lang="en-US" sz="2700" dirty="0"/>
              <a:t> A call to transformative living</a:t>
            </a:r>
          </a:p>
        </p:txBody>
      </p:sp>
      <p:sp>
        <p:nvSpPr>
          <p:cNvPr id="3" name="Footer Placeholder 2"/>
          <p:cNvSpPr>
            <a:spLocks noGrp="1"/>
          </p:cNvSpPr>
          <p:nvPr>
            <p:ph type="ftr" sz="quarter" idx="11"/>
          </p:nvPr>
        </p:nvSpPr>
        <p:spPr>
          <a:xfrm>
            <a:off x="307846" y="6100276"/>
            <a:ext cx="3482513" cy="577314"/>
          </a:xfrm>
        </p:spPr>
        <p:txBody>
          <a:bodyPr/>
          <a:lstStyle/>
          <a:p>
            <a:endParaRPr lang="en-US" sz="1600" dirty="0"/>
          </a:p>
        </p:txBody>
      </p:sp>
      <p:sp>
        <p:nvSpPr>
          <p:cNvPr id="4" name="Rectangle 3"/>
          <p:cNvSpPr/>
          <p:nvPr/>
        </p:nvSpPr>
        <p:spPr>
          <a:xfrm>
            <a:off x="0" y="1135383"/>
            <a:ext cx="8638940" cy="3046988"/>
          </a:xfrm>
          <a:prstGeom prst="rect">
            <a:avLst/>
          </a:prstGeom>
        </p:spPr>
        <p:txBody>
          <a:bodyPr wrap="square">
            <a:spAutoFit/>
          </a:bodyPr>
          <a:lstStyle/>
          <a:p>
            <a:r>
              <a:rPr lang="en-GB" sz="3200" i="1" dirty="0"/>
              <a:t>To worship is to experience reality, to touch life. It is to know, to feel and experience the resurrected Christ in the midst of a gathered Community. It is a breaking into the 'Shekinah of God, or better yet, being invaded by the 'Shekinah' of God.</a:t>
            </a:r>
            <a:r>
              <a:rPr lang="en-GB" sz="3200" b="1" dirty="0"/>
              <a:t> Richard Foster:</a:t>
            </a:r>
            <a:r>
              <a:rPr lang="en-GB" sz="3200" dirty="0"/>
              <a:t> </a:t>
            </a:r>
          </a:p>
        </p:txBody>
      </p:sp>
      <p:sp>
        <p:nvSpPr>
          <p:cNvPr id="5" name="Rectangle 4"/>
          <p:cNvSpPr/>
          <p:nvPr/>
        </p:nvSpPr>
        <p:spPr>
          <a:xfrm>
            <a:off x="261796" y="4813993"/>
            <a:ext cx="8377144" cy="1384995"/>
          </a:xfrm>
          <a:prstGeom prst="rect">
            <a:avLst/>
          </a:prstGeom>
        </p:spPr>
        <p:txBody>
          <a:bodyPr wrap="square">
            <a:spAutoFit/>
          </a:bodyPr>
          <a:lstStyle/>
          <a:p>
            <a:r>
              <a:rPr lang="en-GB" sz="2800" dirty="0"/>
              <a:t>"The true worshippers will worship the Father in spirit and truth, for such the Father seeks to worship him (John 4:23) </a:t>
            </a:r>
            <a:endParaRPr lang="en-US" sz="2800" dirty="0"/>
          </a:p>
        </p:txBody>
      </p:sp>
    </p:spTree>
    <p:extLst>
      <p:ext uri="{BB962C8B-B14F-4D97-AF65-F5344CB8AC3E}">
        <p14:creationId xmlns:p14="http://schemas.microsoft.com/office/powerpoint/2010/main" val="213227777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1796" y="365633"/>
            <a:ext cx="8710461" cy="5078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700" dirty="0"/>
              <a:t>Worship as Lifestyle </a:t>
            </a:r>
            <a:r>
              <a:rPr lang="mr-IN" sz="2700" dirty="0"/>
              <a:t>–</a:t>
            </a:r>
            <a:r>
              <a:rPr lang="en-US" sz="2700" dirty="0"/>
              <a:t> A call to transformative living</a:t>
            </a:r>
          </a:p>
        </p:txBody>
      </p:sp>
      <p:sp>
        <p:nvSpPr>
          <p:cNvPr id="3" name="Footer Placeholder 2"/>
          <p:cNvSpPr>
            <a:spLocks noGrp="1"/>
          </p:cNvSpPr>
          <p:nvPr>
            <p:ph type="ftr" sz="quarter" idx="11"/>
          </p:nvPr>
        </p:nvSpPr>
        <p:spPr>
          <a:xfrm>
            <a:off x="307846" y="6100276"/>
            <a:ext cx="3482513" cy="577314"/>
          </a:xfrm>
        </p:spPr>
        <p:txBody>
          <a:bodyPr/>
          <a:lstStyle/>
          <a:p>
            <a:endParaRPr lang="en-US" sz="1600" dirty="0"/>
          </a:p>
        </p:txBody>
      </p:sp>
      <p:sp>
        <p:nvSpPr>
          <p:cNvPr id="4" name="Rectangle 3"/>
          <p:cNvSpPr/>
          <p:nvPr/>
        </p:nvSpPr>
        <p:spPr>
          <a:xfrm>
            <a:off x="261797" y="1154627"/>
            <a:ext cx="8710460" cy="5016757"/>
          </a:xfrm>
          <a:prstGeom prst="rect">
            <a:avLst/>
          </a:prstGeom>
        </p:spPr>
        <p:txBody>
          <a:bodyPr wrap="square">
            <a:spAutoFit/>
          </a:bodyPr>
          <a:lstStyle/>
          <a:p>
            <a:r>
              <a:rPr lang="en-GB" sz="3200" dirty="0"/>
              <a:t>1 Therefore, I urge you, brothers and sisters, in view of God’s mercy, to offer your bodies as a living sacrifice, holy and pleasing to God—this is your true and proper worship. </a:t>
            </a:r>
            <a:r>
              <a:rPr lang="en-GB" sz="3200" b="1" baseline="30000" dirty="0"/>
              <a:t>2 </a:t>
            </a:r>
            <a:r>
              <a:rPr lang="en-GB" sz="3200" b="1" dirty="0"/>
              <a:t>Do not conform to the pattern of this world,</a:t>
            </a:r>
            <a:r>
              <a:rPr lang="en-GB" sz="3200" dirty="0"/>
              <a:t> but be transformed by the renewing of your mind. Then you will be able to test and approve what God’s will is—his good, pleasing and perfect will. </a:t>
            </a:r>
          </a:p>
          <a:p>
            <a:r>
              <a:rPr lang="en-GB" sz="3200" dirty="0"/>
              <a:t>Romans 12: 1,2</a:t>
            </a:r>
          </a:p>
        </p:txBody>
      </p:sp>
    </p:spTree>
    <p:extLst>
      <p:ext uri="{BB962C8B-B14F-4D97-AF65-F5344CB8AC3E}">
        <p14:creationId xmlns:p14="http://schemas.microsoft.com/office/powerpoint/2010/main" val="287064695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1796" y="365633"/>
            <a:ext cx="8710461" cy="5078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700" dirty="0"/>
              <a:t>Worship as Lifestyle </a:t>
            </a:r>
            <a:r>
              <a:rPr lang="mr-IN" sz="2700" dirty="0"/>
              <a:t>–</a:t>
            </a:r>
            <a:r>
              <a:rPr lang="en-US" sz="2700" dirty="0"/>
              <a:t> A call to transformative living</a:t>
            </a:r>
          </a:p>
        </p:txBody>
      </p:sp>
      <p:sp>
        <p:nvSpPr>
          <p:cNvPr id="3" name="Footer Placeholder 2"/>
          <p:cNvSpPr>
            <a:spLocks noGrp="1"/>
          </p:cNvSpPr>
          <p:nvPr>
            <p:ph type="ftr" sz="quarter" idx="11"/>
          </p:nvPr>
        </p:nvSpPr>
        <p:spPr>
          <a:xfrm>
            <a:off x="307846" y="6100276"/>
            <a:ext cx="3482513" cy="577314"/>
          </a:xfrm>
        </p:spPr>
        <p:txBody>
          <a:bodyPr/>
          <a:lstStyle/>
          <a:p>
            <a:endParaRPr lang="en-US" sz="1600" dirty="0"/>
          </a:p>
        </p:txBody>
      </p:sp>
      <p:sp>
        <p:nvSpPr>
          <p:cNvPr id="4" name="Rectangle 3"/>
          <p:cNvSpPr/>
          <p:nvPr/>
        </p:nvSpPr>
        <p:spPr>
          <a:xfrm>
            <a:off x="1" y="1404797"/>
            <a:ext cx="8972256" cy="584776"/>
          </a:xfrm>
          <a:prstGeom prst="rect">
            <a:avLst/>
          </a:prstGeom>
        </p:spPr>
        <p:txBody>
          <a:bodyPr wrap="square">
            <a:spAutoFit/>
          </a:bodyPr>
          <a:lstStyle/>
          <a:p>
            <a:r>
              <a:rPr lang="en-GB" sz="3200" b="1" dirty="0"/>
              <a:t>   What does it mean to be transformed?</a:t>
            </a:r>
            <a:endParaRPr lang="en-GB" sz="3200" dirty="0"/>
          </a:p>
        </p:txBody>
      </p:sp>
      <p:sp>
        <p:nvSpPr>
          <p:cNvPr id="5" name="Rectangle 4"/>
          <p:cNvSpPr/>
          <p:nvPr/>
        </p:nvSpPr>
        <p:spPr>
          <a:xfrm>
            <a:off x="596452" y="2674885"/>
            <a:ext cx="7753882" cy="584776"/>
          </a:xfrm>
          <a:prstGeom prst="rect">
            <a:avLst/>
          </a:prstGeom>
        </p:spPr>
        <p:txBody>
          <a:bodyPr wrap="square">
            <a:spAutoFit/>
          </a:bodyPr>
          <a:lstStyle/>
          <a:p>
            <a:r>
              <a:rPr lang="en-GB" sz="3200" dirty="0"/>
              <a:t>‘to change into another form’.</a:t>
            </a:r>
            <a:r>
              <a:rPr lang="en-GB" sz="3200" dirty="0">
                <a:effectLst/>
              </a:rPr>
              <a:t> </a:t>
            </a:r>
            <a:endParaRPr lang="en-US" sz="3200" dirty="0"/>
          </a:p>
        </p:txBody>
      </p:sp>
      <p:sp>
        <p:nvSpPr>
          <p:cNvPr id="6" name="Rectangle 5"/>
          <p:cNvSpPr/>
          <p:nvPr/>
        </p:nvSpPr>
        <p:spPr>
          <a:xfrm>
            <a:off x="596452" y="3829512"/>
            <a:ext cx="4970922" cy="646331"/>
          </a:xfrm>
          <a:prstGeom prst="rect">
            <a:avLst/>
          </a:prstGeom>
        </p:spPr>
        <p:txBody>
          <a:bodyPr wrap="square">
            <a:spAutoFit/>
          </a:bodyPr>
          <a:lstStyle/>
          <a:p>
            <a:r>
              <a:rPr lang="en-GB" sz="3600" dirty="0"/>
              <a:t>“Metamorphosis”</a:t>
            </a:r>
            <a:r>
              <a:rPr lang="en-GB" sz="3600" dirty="0">
                <a:effectLst/>
              </a:rPr>
              <a:t> </a:t>
            </a:r>
            <a:endParaRPr lang="en-US" sz="3600" dirty="0"/>
          </a:p>
        </p:txBody>
      </p:sp>
    </p:spTree>
    <p:extLst>
      <p:ext uri="{BB962C8B-B14F-4D97-AF65-F5344CB8AC3E}">
        <p14:creationId xmlns:p14="http://schemas.microsoft.com/office/powerpoint/2010/main" val="287064695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dissolve">
                                      <p:cBhvr>
                                        <p:cTn id="1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1796" y="365633"/>
            <a:ext cx="8710461" cy="5078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700" dirty="0"/>
              <a:t>Worship as Lifestyle </a:t>
            </a:r>
            <a:r>
              <a:rPr lang="mr-IN" sz="2700" dirty="0"/>
              <a:t>–</a:t>
            </a:r>
            <a:r>
              <a:rPr lang="en-US" sz="2700" dirty="0"/>
              <a:t> A call to transformative living</a:t>
            </a:r>
          </a:p>
        </p:txBody>
      </p:sp>
      <p:sp>
        <p:nvSpPr>
          <p:cNvPr id="3" name="Footer Placeholder 2"/>
          <p:cNvSpPr>
            <a:spLocks noGrp="1"/>
          </p:cNvSpPr>
          <p:nvPr>
            <p:ph type="ftr" sz="quarter" idx="11"/>
          </p:nvPr>
        </p:nvSpPr>
        <p:spPr>
          <a:xfrm>
            <a:off x="307846" y="6100276"/>
            <a:ext cx="3482513" cy="577314"/>
          </a:xfrm>
        </p:spPr>
        <p:txBody>
          <a:bodyPr/>
          <a:lstStyle/>
          <a:p>
            <a:endParaRPr lang="en-US" sz="1600" dirty="0"/>
          </a:p>
        </p:txBody>
      </p:sp>
      <p:sp>
        <p:nvSpPr>
          <p:cNvPr id="4" name="Rectangle 3"/>
          <p:cNvSpPr/>
          <p:nvPr/>
        </p:nvSpPr>
        <p:spPr>
          <a:xfrm>
            <a:off x="481009" y="1847402"/>
            <a:ext cx="8491247" cy="3539430"/>
          </a:xfrm>
          <a:prstGeom prst="rect">
            <a:avLst/>
          </a:prstGeom>
        </p:spPr>
        <p:txBody>
          <a:bodyPr wrap="square">
            <a:spAutoFit/>
          </a:bodyPr>
          <a:lstStyle/>
          <a:p>
            <a:r>
              <a:rPr lang="en-GB" sz="3200" dirty="0"/>
              <a:t>.  ‘After six days Jesus took with him Peter, James and John the brother of James, and led them up a high mountain by themselves. There he was transfigured (transformed) before them. His face shone like the sun and his clothes became as white as the light’. </a:t>
            </a:r>
            <a:r>
              <a:rPr lang="en-GB" sz="3200" b="1" dirty="0"/>
              <a:t>Matthew 17: vv1-2</a:t>
            </a:r>
          </a:p>
        </p:txBody>
      </p:sp>
    </p:spTree>
    <p:extLst>
      <p:ext uri="{BB962C8B-B14F-4D97-AF65-F5344CB8AC3E}">
        <p14:creationId xmlns:p14="http://schemas.microsoft.com/office/powerpoint/2010/main" val="287064695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1796" y="365633"/>
            <a:ext cx="8710461" cy="5078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700" dirty="0"/>
              <a:t>Worship as Lifestyle </a:t>
            </a:r>
            <a:r>
              <a:rPr lang="mr-IN" sz="2700" dirty="0"/>
              <a:t>–</a:t>
            </a:r>
            <a:r>
              <a:rPr lang="en-US" sz="2700" dirty="0"/>
              <a:t> A call to transformative living</a:t>
            </a:r>
          </a:p>
        </p:txBody>
      </p:sp>
      <p:sp>
        <p:nvSpPr>
          <p:cNvPr id="3" name="Footer Placeholder 2"/>
          <p:cNvSpPr>
            <a:spLocks noGrp="1"/>
          </p:cNvSpPr>
          <p:nvPr>
            <p:ph type="ftr" sz="quarter" idx="11"/>
          </p:nvPr>
        </p:nvSpPr>
        <p:spPr>
          <a:xfrm>
            <a:off x="307846" y="6100276"/>
            <a:ext cx="3482513" cy="577314"/>
          </a:xfrm>
        </p:spPr>
        <p:txBody>
          <a:bodyPr/>
          <a:lstStyle/>
          <a:p>
            <a:endParaRPr lang="en-US" sz="1600" dirty="0"/>
          </a:p>
        </p:txBody>
      </p:sp>
      <p:sp>
        <p:nvSpPr>
          <p:cNvPr id="4" name="Rectangle 3"/>
          <p:cNvSpPr/>
          <p:nvPr/>
        </p:nvSpPr>
        <p:spPr>
          <a:xfrm>
            <a:off x="307846" y="1501014"/>
            <a:ext cx="5392121" cy="646331"/>
          </a:xfrm>
          <a:prstGeom prst="rect">
            <a:avLst/>
          </a:prstGeom>
        </p:spPr>
        <p:txBody>
          <a:bodyPr wrap="square">
            <a:spAutoFit/>
          </a:bodyPr>
          <a:lstStyle/>
          <a:p>
            <a:r>
              <a:rPr lang="en-GB" sz="3600" b="1" dirty="0"/>
              <a:t>‘Be transformed’</a:t>
            </a:r>
            <a:r>
              <a:rPr lang="en-GB" sz="3600" dirty="0"/>
              <a:t> </a:t>
            </a:r>
            <a:endParaRPr lang="en-US" sz="3600" dirty="0"/>
          </a:p>
        </p:txBody>
      </p:sp>
      <p:sp>
        <p:nvSpPr>
          <p:cNvPr id="5" name="Rectangle 4"/>
          <p:cNvSpPr/>
          <p:nvPr/>
        </p:nvSpPr>
        <p:spPr>
          <a:xfrm>
            <a:off x="261796" y="3021273"/>
            <a:ext cx="8300182" cy="646331"/>
          </a:xfrm>
          <a:prstGeom prst="rect">
            <a:avLst/>
          </a:prstGeom>
        </p:spPr>
        <p:txBody>
          <a:bodyPr wrap="square">
            <a:spAutoFit/>
          </a:bodyPr>
          <a:lstStyle/>
          <a:p>
            <a:r>
              <a:rPr lang="en-GB" sz="3600" b="1" dirty="0"/>
              <a:t>‘be continually transformed’</a:t>
            </a:r>
            <a:r>
              <a:rPr lang="en-GB" sz="3600" dirty="0">
                <a:effectLst/>
              </a:rPr>
              <a:t> </a:t>
            </a:r>
            <a:endParaRPr lang="en-US" sz="3600" dirty="0"/>
          </a:p>
        </p:txBody>
      </p:sp>
      <p:sp>
        <p:nvSpPr>
          <p:cNvPr id="6" name="Rectangle 5"/>
          <p:cNvSpPr/>
          <p:nvPr/>
        </p:nvSpPr>
        <p:spPr>
          <a:xfrm>
            <a:off x="307846" y="4404895"/>
            <a:ext cx="7811601" cy="1569660"/>
          </a:xfrm>
          <a:prstGeom prst="rect">
            <a:avLst/>
          </a:prstGeom>
        </p:spPr>
        <p:txBody>
          <a:bodyPr wrap="square">
            <a:spAutoFit/>
          </a:bodyPr>
          <a:lstStyle/>
          <a:p>
            <a:r>
              <a:rPr lang="en-GB" sz="3200" dirty="0"/>
              <a:t>Therefore if anyone is in Christ the new creation has come. The old has gone and the new is here!  2 Cor. 5:17 </a:t>
            </a:r>
            <a:endParaRPr lang="en-US" sz="3200" dirty="0"/>
          </a:p>
        </p:txBody>
      </p:sp>
    </p:spTree>
    <p:extLst>
      <p:ext uri="{BB962C8B-B14F-4D97-AF65-F5344CB8AC3E}">
        <p14:creationId xmlns:p14="http://schemas.microsoft.com/office/powerpoint/2010/main" val="287064695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dissolve">
                                      <p:cBhvr>
                                        <p:cTn id="1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1796" y="365633"/>
            <a:ext cx="8710461" cy="5078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700" dirty="0"/>
              <a:t>Worship as Lifestyle </a:t>
            </a:r>
            <a:r>
              <a:rPr lang="mr-IN" sz="2700" dirty="0"/>
              <a:t>–</a:t>
            </a:r>
            <a:r>
              <a:rPr lang="en-US" sz="2700" dirty="0"/>
              <a:t> A call to transformative living</a:t>
            </a:r>
          </a:p>
        </p:txBody>
      </p:sp>
      <p:sp>
        <p:nvSpPr>
          <p:cNvPr id="3" name="Footer Placeholder 2"/>
          <p:cNvSpPr>
            <a:spLocks noGrp="1"/>
          </p:cNvSpPr>
          <p:nvPr>
            <p:ph type="ftr" sz="quarter" idx="11"/>
          </p:nvPr>
        </p:nvSpPr>
        <p:spPr>
          <a:xfrm>
            <a:off x="307846" y="6100276"/>
            <a:ext cx="3482513" cy="577314"/>
          </a:xfrm>
        </p:spPr>
        <p:txBody>
          <a:bodyPr/>
          <a:lstStyle/>
          <a:p>
            <a:endParaRPr lang="en-US" sz="1600" dirty="0"/>
          </a:p>
        </p:txBody>
      </p:sp>
      <p:sp>
        <p:nvSpPr>
          <p:cNvPr id="4" name="Rectangle 3"/>
          <p:cNvSpPr/>
          <p:nvPr/>
        </p:nvSpPr>
        <p:spPr>
          <a:xfrm>
            <a:off x="261797" y="1539503"/>
            <a:ext cx="8511826" cy="584776"/>
          </a:xfrm>
          <a:prstGeom prst="rect">
            <a:avLst/>
          </a:prstGeom>
        </p:spPr>
        <p:txBody>
          <a:bodyPr wrap="square">
            <a:spAutoFit/>
          </a:bodyPr>
          <a:lstStyle/>
          <a:p>
            <a:r>
              <a:rPr lang="en-GB" sz="3200" dirty="0"/>
              <a:t>2. </a:t>
            </a:r>
            <a:r>
              <a:rPr lang="en-GB" sz="3200" b="1" dirty="0"/>
              <a:t>What is the goal of this transformation? </a:t>
            </a:r>
            <a:endParaRPr lang="en-GB" sz="3200" dirty="0"/>
          </a:p>
        </p:txBody>
      </p:sp>
      <p:sp>
        <p:nvSpPr>
          <p:cNvPr id="5" name="Rectangle 4"/>
          <p:cNvSpPr/>
          <p:nvPr/>
        </p:nvSpPr>
        <p:spPr>
          <a:xfrm>
            <a:off x="261796" y="2386228"/>
            <a:ext cx="8203980" cy="584776"/>
          </a:xfrm>
          <a:prstGeom prst="rect">
            <a:avLst/>
          </a:prstGeom>
        </p:spPr>
        <p:txBody>
          <a:bodyPr wrap="square">
            <a:spAutoFit/>
          </a:bodyPr>
          <a:lstStyle/>
          <a:p>
            <a:r>
              <a:rPr lang="en-GB" sz="3200" b="1" dirty="0"/>
              <a:t>To become more like Jesus</a:t>
            </a:r>
            <a:endParaRPr lang="en-GB" sz="3200" dirty="0"/>
          </a:p>
        </p:txBody>
      </p:sp>
      <p:sp>
        <p:nvSpPr>
          <p:cNvPr id="6" name="Rectangle 5"/>
          <p:cNvSpPr/>
          <p:nvPr/>
        </p:nvSpPr>
        <p:spPr>
          <a:xfrm>
            <a:off x="261797" y="3298148"/>
            <a:ext cx="8710460" cy="3046988"/>
          </a:xfrm>
          <a:prstGeom prst="rect">
            <a:avLst/>
          </a:prstGeom>
        </p:spPr>
        <p:txBody>
          <a:bodyPr wrap="square">
            <a:spAutoFit/>
          </a:bodyPr>
          <a:lstStyle/>
          <a:p>
            <a:r>
              <a:rPr lang="en-GB" sz="3200" dirty="0"/>
              <a:t>And we all (who are allowing us to be transformed) who with unveiled faces contemplate the Lord’s glory are being </a:t>
            </a:r>
            <a:r>
              <a:rPr lang="en-GB" sz="3200" b="1" dirty="0"/>
              <a:t>TRANSFORMED</a:t>
            </a:r>
            <a:r>
              <a:rPr lang="en-GB" sz="3200" dirty="0"/>
              <a:t> into his image with ever-increasing glory which comes from the Lord who is the Spirit. 2 Cor. 3:18 </a:t>
            </a:r>
          </a:p>
        </p:txBody>
      </p:sp>
    </p:spTree>
    <p:extLst>
      <p:ext uri="{BB962C8B-B14F-4D97-AF65-F5344CB8AC3E}">
        <p14:creationId xmlns:p14="http://schemas.microsoft.com/office/powerpoint/2010/main" val="287064695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p:tgtEl>
                                          <p:spTgt spid="6">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1796" y="365633"/>
            <a:ext cx="8710461" cy="5078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700" dirty="0"/>
              <a:t>Worship as Lifestyle </a:t>
            </a:r>
            <a:r>
              <a:rPr lang="mr-IN" sz="2700" dirty="0"/>
              <a:t>–</a:t>
            </a:r>
            <a:r>
              <a:rPr lang="en-US" sz="2700" dirty="0"/>
              <a:t> A call to transformative living</a:t>
            </a:r>
          </a:p>
        </p:txBody>
      </p:sp>
      <p:sp>
        <p:nvSpPr>
          <p:cNvPr id="3" name="Footer Placeholder 2"/>
          <p:cNvSpPr>
            <a:spLocks noGrp="1"/>
          </p:cNvSpPr>
          <p:nvPr>
            <p:ph type="ftr" sz="quarter" idx="11"/>
          </p:nvPr>
        </p:nvSpPr>
        <p:spPr>
          <a:xfrm>
            <a:off x="307846" y="6100276"/>
            <a:ext cx="3482513" cy="577314"/>
          </a:xfrm>
        </p:spPr>
        <p:txBody>
          <a:bodyPr/>
          <a:lstStyle/>
          <a:p>
            <a:endParaRPr lang="en-US" sz="1600" dirty="0"/>
          </a:p>
        </p:txBody>
      </p:sp>
      <p:sp>
        <p:nvSpPr>
          <p:cNvPr id="4" name="Rectangle 3"/>
          <p:cNvSpPr/>
          <p:nvPr/>
        </p:nvSpPr>
        <p:spPr>
          <a:xfrm>
            <a:off x="307846" y="1751183"/>
            <a:ext cx="8331094" cy="1569660"/>
          </a:xfrm>
          <a:prstGeom prst="rect">
            <a:avLst/>
          </a:prstGeom>
        </p:spPr>
        <p:txBody>
          <a:bodyPr wrap="square">
            <a:spAutoFit/>
          </a:bodyPr>
          <a:lstStyle/>
          <a:p>
            <a:r>
              <a:rPr lang="en-GB" sz="3200" dirty="0"/>
              <a:t>‘Present/Offer our bodies (all that you are) as a living sacrifice, holy and acceptable to God' </a:t>
            </a:r>
            <a:endParaRPr lang="en-US" sz="3200" dirty="0"/>
          </a:p>
        </p:txBody>
      </p:sp>
      <p:sp>
        <p:nvSpPr>
          <p:cNvPr id="5" name="Rectangle 4"/>
          <p:cNvSpPr/>
          <p:nvPr/>
        </p:nvSpPr>
        <p:spPr>
          <a:xfrm rot="10800000" flipV="1">
            <a:off x="261795" y="3490555"/>
            <a:ext cx="8710461" cy="2554545"/>
          </a:xfrm>
          <a:prstGeom prst="rect">
            <a:avLst/>
          </a:prstGeom>
        </p:spPr>
        <p:txBody>
          <a:bodyPr wrap="square">
            <a:spAutoFit/>
          </a:bodyPr>
          <a:lstStyle/>
          <a:p>
            <a:r>
              <a:rPr lang="en-GB" sz="3200" b="1" dirty="0"/>
              <a:t>Hebrews 10:5 (NLT) </a:t>
            </a:r>
            <a:r>
              <a:rPr lang="en-GB" sz="3200" baseline="30000" dirty="0"/>
              <a:t>5 </a:t>
            </a:r>
            <a:r>
              <a:rPr lang="en-GB" sz="3200" dirty="0"/>
              <a:t>That is why, when Christ came into the world, he said to God, “You did not want animal sacrifices or sin offerings. But you have given me a body to offer. </a:t>
            </a:r>
            <a:endParaRPr lang="en-US" sz="3200" dirty="0"/>
          </a:p>
        </p:txBody>
      </p:sp>
    </p:spTree>
    <p:extLst>
      <p:ext uri="{BB962C8B-B14F-4D97-AF65-F5344CB8AC3E}">
        <p14:creationId xmlns:p14="http://schemas.microsoft.com/office/powerpoint/2010/main" val="287064695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1796" y="365633"/>
            <a:ext cx="8710461" cy="5078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700" dirty="0"/>
              <a:t>Worship as Lifestyle </a:t>
            </a:r>
            <a:r>
              <a:rPr lang="mr-IN" sz="2700" dirty="0"/>
              <a:t>–</a:t>
            </a:r>
            <a:r>
              <a:rPr lang="en-US" sz="2700" dirty="0"/>
              <a:t> A call to transformative living</a:t>
            </a:r>
          </a:p>
        </p:txBody>
      </p:sp>
      <p:sp>
        <p:nvSpPr>
          <p:cNvPr id="3" name="Footer Placeholder 2"/>
          <p:cNvSpPr>
            <a:spLocks noGrp="1"/>
          </p:cNvSpPr>
          <p:nvPr>
            <p:ph type="ftr" sz="quarter" idx="11"/>
          </p:nvPr>
        </p:nvSpPr>
        <p:spPr>
          <a:xfrm>
            <a:off x="307846" y="6100276"/>
            <a:ext cx="3482513" cy="577314"/>
          </a:xfrm>
        </p:spPr>
        <p:txBody>
          <a:bodyPr/>
          <a:lstStyle/>
          <a:p>
            <a:endParaRPr lang="en-US" sz="1600" dirty="0"/>
          </a:p>
        </p:txBody>
      </p:sp>
      <p:sp>
        <p:nvSpPr>
          <p:cNvPr id="4" name="Rectangle 3"/>
          <p:cNvSpPr/>
          <p:nvPr/>
        </p:nvSpPr>
        <p:spPr>
          <a:xfrm>
            <a:off x="261795" y="1424039"/>
            <a:ext cx="8550307" cy="1077218"/>
          </a:xfrm>
          <a:prstGeom prst="rect">
            <a:avLst/>
          </a:prstGeom>
        </p:spPr>
        <p:txBody>
          <a:bodyPr wrap="square">
            <a:spAutoFit/>
          </a:bodyPr>
          <a:lstStyle/>
          <a:p>
            <a:r>
              <a:rPr lang="en-GB" sz="3200" dirty="0"/>
              <a:t>3. </a:t>
            </a:r>
            <a:r>
              <a:rPr lang="en-GB" sz="3200" b="1" dirty="0"/>
              <a:t>What is our motivation to seek this transformed life of offering true worship? </a:t>
            </a:r>
            <a:endParaRPr lang="en-GB" sz="3200" dirty="0"/>
          </a:p>
        </p:txBody>
      </p:sp>
      <p:sp>
        <p:nvSpPr>
          <p:cNvPr id="5" name="Rectangle 4"/>
          <p:cNvSpPr/>
          <p:nvPr/>
        </p:nvSpPr>
        <p:spPr>
          <a:xfrm>
            <a:off x="307846" y="3105835"/>
            <a:ext cx="8504256" cy="1077218"/>
          </a:xfrm>
          <a:prstGeom prst="rect">
            <a:avLst/>
          </a:prstGeom>
        </p:spPr>
        <p:txBody>
          <a:bodyPr wrap="square">
            <a:spAutoFit/>
          </a:bodyPr>
          <a:lstStyle/>
          <a:p>
            <a:r>
              <a:rPr lang="en-GB" sz="3200" dirty="0"/>
              <a:t>‘In view of God’s mercy offer yourselves as a living sacrifice’ Romans 12 v. 1</a:t>
            </a:r>
          </a:p>
        </p:txBody>
      </p:sp>
    </p:spTree>
    <p:extLst>
      <p:ext uri="{BB962C8B-B14F-4D97-AF65-F5344CB8AC3E}">
        <p14:creationId xmlns:p14="http://schemas.microsoft.com/office/powerpoint/2010/main" val="8602867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p:tgtEl>
                                          <p:spTgt spid="5">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1981</TotalTime>
  <Words>644</Words>
  <Application>Microsoft Macintosh PowerPoint</Application>
  <PresentationFormat>On-screen Show (4:3)</PresentationFormat>
  <Paragraphs>44</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Calibri</vt:lpstr>
      <vt:lpstr>News Gothic MT</vt:lpstr>
      <vt:lpstr>Wingdings 2</vt:lpstr>
      <vt:lpstr>Breeze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Harold Agnew</dc:creator>
  <cp:lastModifiedBy>Harold Agnew</cp:lastModifiedBy>
  <cp:revision>9</cp:revision>
  <dcterms:created xsi:type="dcterms:W3CDTF">2018-01-27T12:42:29Z</dcterms:created>
  <dcterms:modified xsi:type="dcterms:W3CDTF">2019-01-24T19:03:09Z</dcterms:modified>
</cp:coreProperties>
</file>